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8" r:id="rId3"/>
    <p:sldId id="521" r:id="rId4"/>
    <p:sldId id="471" r:id="rId5"/>
    <p:sldId id="446" r:id="rId6"/>
    <p:sldId id="453" r:id="rId7"/>
    <p:sldId id="447" r:id="rId8"/>
    <p:sldId id="511" r:id="rId9"/>
    <p:sldId id="472" r:id="rId10"/>
    <p:sldId id="475" r:id="rId11"/>
    <p:sldId id="460" r:id="rId12"/>
    <p:sldId id="455" r:id="rId13"/>
    <p:sldId id="504" r:id="rId14"/>
    <p:sldId id="505" r:id="rId15"/>
    <p:sldId id="520" r:id="rId16"/>
    <p:sldId id="439" r:id="rId17"/>
    <p:sldId id="508" r:id="rId18"/>
    <p:sldId id="509" r:id="rId19"/>
    <p:sldId id="510" r:id="rId20"/>
    <p:sldId id="512" r:id="rId21"/>
    <p:sldId id="513" r:id="rId22"/>
    <p:sldId id="517" r:id="rId23"/>
    <p:sldId id="518" r:id="rId24"/>
    <p:sldId id="519" r:id="rId25"/>
    <p:sldId id="522" r:id="rId26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4000" b="1" kern="1200">
        <a:solidFill>
          <a:srgbClr val="003366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FF3300"/>
    <a:srgbClr val="008000"/>
    <a:srgbClr val="00CC00"/>
    <a:srgbClr val="E6E6E6"/>
    <a:srgbClr val="C49500"/>
    <a:srgbClr val="FF4F00"/>
    <a:srgbClr val="EEF8E4"/>
    <a:srgbClr val="67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9283" autoAdjust="0"/>
  </p:normalViewPr>
  <p:slideViewPr>
    <p:cSldViewPr>
      <p:cViewPr varScale="1">
        <p:scale>
          <a:sx n="73" d="100"/>
          <a:sy n="73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898" y="-90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649615136174653E-2"/>
          <c:y val="0.12511066422533543"/>
          <c:w val="0.77419384571822403"/>
          <c:h val="0.6492393088327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C495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6B3-4D12-8CA8-D474582279F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6B3-4D12-8CA8-D474582279F6}"/>
              </c:ext>
            </c:extLst>
          </c:dPt>
          <c:dPt>
            <c:idx val="2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B3-4D12-8CA8-D474582279F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B3-4D12-8CA8-D474582279F6}"/>
              </c:ext>
            </c:extLst>
          </c:dPt>
          <c:dLbls>
            <c:dLbl>
              <c:idx val="0"/>
              <c:layout>
                <c:manualLayout>
                  <c:x val="-0.19531621327269713"/>
                  <c:y val="-0.29674852808571578"/>
                </c:manualLayout>
              </c:layout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22490905050828E-2"/>
                      <c:h val="4.1054859848685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6B3-4D12-8CA8-D474582279F6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B3-4D12-8CA8-D474582279F6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3-4D12-8CA8-D474582279F6}"/>
                </c:ext>
              </c:extLst>
            </c:dLbl>
            <c:dLbl>
              <c:idx val="3"/>
              <c:layout>
                <c:manualLayout>
                  <c:x val="5.1643700787401575E-2"/>
                  <c:y val="0.151472191803839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384037529681268E-2"/>
                      <c:h val="4.1054859848685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B3-4D12-8CA8-D474582279F6}"/>
                </c:ext>
              </c:extLst>
            </c:dLbl>
            <c:spPr>
              <a:solidFill>
                <a:srgbClr val="FFFF00">
                  <a:alpha val="76000"/>
                </a:srgbClr>
              </a:soli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Mountains, Deserts, Ice</c:v>
                </c:pt>
                <c:pt idx="1">
                  <c:v>Rocky, wet, hot, infertile areas,  roads or cities </c:v>
                </c:pt>
                <c:pt idx="2">
                  <c:v>Arable Land</c:v>
                </c:pt>
                <c:pt idx="3">
                  <c:v>Water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0.09</c:v>
                </c:pt>
                <c:pt idx="2">
                  <c:v>0.03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3-4D12-8CA8-D474582279F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0.60177</cdr:x>
      <cdr:y>0.74644</cdr:y>
    </cdr:from>
    <cdr:to>
      <cdr:x>0.96006</cdr:x>
      <cdr:y>0.97793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B8867410-7D98-44A5-8DB4-2954505BBB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3981304"/>
          <a:ext cx="2915342" cy="12346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F9C7059-27A1-485B-BF20-FA712932F5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DA39FFF-E925-41E5-A204-0BE670FD8F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B109FC8-E741-44F2-A2C2-7F0F2D88E2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DBD9DB1-3113-4E9F-A048-9A77CA4CC2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FC365-3669-4D2F-9E0B-AFD14F05AC70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46F90BE-7C07-42E2-B982-0D0BE528D8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EE85F44-D3CA-49C3-B4E8-EF930F8F9F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3ECCC63-512C-4D36-89A9-45ABD2D379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D018DB0-3A43-4909-8AF1-3CDDF68C5B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398A95B-A3D3-4BE1-A44E-825FEED84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5E04F1B-9357-429D-932B-E6C71D5D2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EE9AE-246C-4EC2-9963-CE984D6EEF6B}" type="slidenum">
              <a:rPr kumimoji="0" lang="en-GB" altLang="en-US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kumimoji="0" lang="en-GB" altLang="en-US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Insert a map of your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osai_titl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49275"/>
            <a:ext cx="14747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5445125"/>
            <a:ext cx="6913562" cy="93503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42988" y="2420938"/>
            <a:ext cx="6913562" cy="29511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36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8A6C-D2D4-4C7F-A0F4-2F66E8157C50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692150"/>
            <a:ext cx="1908175" cy="525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692150"/>
            <a:ext cx="557212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8D63-1C95-4685-9B98-7C35BFA3863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5236-94CF-4142-927A-688F3077E0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8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3E22-6561-468A-9B05-89C71EB62317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4057-B0DB-41A7-935A-2FC6C418AA8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628775"/>
            <a:ext cx="3733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628775"/>
            <a:ext cx="3733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3914-F625-4A85-9DA6-770D487B1B9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F53F-18DE-439A-80DE-DDB3D96F1CF7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ED67-A837-464C-B6FD-61C90464F667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F176-20B7-4B5C-BC4D-B65D196DC739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D74F-7383-4DF7-AAEA-8C2D5B0A8DF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A2E8-067A-41A7-A7EA-10B7DB3A319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692150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1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628775"/>
            <a:ext cx="7620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1"/>
              <a:t>Click to edit Master text styles</a:t>
            </a:r>
          </a:p>
          <a:p>
            <a:pPr lvl="1"/>
            <a:r>
              <a:rPr lang="en-US" altLang="en-US" noProof="1"/>
              <a:t>Second level</a:t>
            </a:r>
          </a:p>
          <a:p>
            <a:pPr lvl="2"/>
            <a:r>
              <a:rPr lang="en-US" altLang="en-US" noProof="1"/>
              <a:t>Third level</a:t>
            </a:r>
          </a:p>
          <a:p>
            <a:pPr lvl="3"/>
            <a:r>
              <a:rPr lang="en-US" altLang="en-US" noProof="1"/>
              <a:t>Fourth level</a:t>
            </a:r>
          </a:p>
          <a:p>
            <a:pPr lvl="4"/>
            <a:r>
              <a:rPr lang="en-US" altLang="en-US" noProof="1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940EE3D-7843-4D7E-9A9A-158115D85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245225"/>
            <a:ext cx="1368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noProof="1">
                <a:solidFill>
                  <a:srgbClr val="B2B2B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A7B556F-D68B-4856-A96B-5A988FFDF0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37288"/>
            <a:ext cx="5032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 noProof="1">
                <a:solidFill>
                  <a:srgbClr val="274896"/>
                </a:solidFill>
              </a:defRPr>
            </a:lvl1pPr>
          </a:lstStyle>
          <a:p>
            <a:pPr>
              <a:defRPr/>
            </a:pPr>
            <a:fld id="{67B34C84-7637-4086-820B-F3D040B87DCB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11" descr="INTosai_slide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434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Rectangle 12">
            <a:extLst>
              <a:ext uri="{FF2B5EF4-FFF2-40B4-BE49-F238E27FC236}">
                <a16:creationId xmlns:a16="http://schemas.microsoft.com/office/drawing/2014/main" id="{D2A8459C-9A82-469E-937A-D38AB1C7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3687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2748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27489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Char char="•"/>
        <a:defRPr kumimoji="1" sz="2400">
          <a:solidFill>
            <a:srgbClr val="67666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–"/>
        <a:defRPr kumimoji="1" sz="2000">
          <a:solidFill>
            <a:srgbClr val="67666B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Char char="•"/>
        <a:defRPr kumimoji="1" sz="1600">
          <a:solidFill>
            <a:srgbClr val="67666B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–"/>
        <a:defRPr kumimoji="1" sz="1600">
          <a:solidFill>
            <a:srgbClr val="67666B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anose="02020603050405020304" pitchFamily="18" charset="0"/>
        <a:buChar char="»"/>
        <a:defRPr kumimoji="1" sz="1600">
          <a:solidFill>
            <a:srgbClr val="67666B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274896"/>
        </a:buClr>
        <a:buFont typeface="Times New Roman" pitchFamily="18" charset="0"/>
        <a:buChar char="»"/>
        <a:defRPr kumimoji="1" sz="1600">
          <a:solidFill>
            <a:srgbClr val="67666B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797153"/>
            <a:ext cx="6913562" cy="1440136"/>
          </a:xfrm>
        </p:spPr>
        <p:txBody>
          <a:bodyPr/>
          <a:lstStyle/>
          <a:p>
            <a:r>
              <a:rPr lang="en-GB" altLang="en-US" sz="2000" dirty="0">
                <a:solidFill>
                  <a:srgbClr val="000000"/>
                </a:solidFill>
              </a:rPr>
              <a:t>By </a:t>
            </a:r>
            <a:r>
              <a:rPr lang="en-GB" altLang="en-US" sz="2400" b="1" dirty="0">
                <a:solidFill>
                  <a:srgbClr val="008000"/>
                </a:solidFill>
              </a:rPr>
              <a:t>SAI Pakistan</a:t>
            </a:r>
            <a:endParaRPr lang="en-GB" altLang="en-US" sz="1600" b="1" dirty="0">
              <a:solidFill>
                <a:srgbClr val="008000"/>
              </a:solidFill>
            </a:endParaRPr>
          </a:p>
          <a:p>
            <a:r>
              <a:rPr lang="en-GB" altLang="en-US" sz="1600" dirty="0"/>
              <a:t>INTOSAI WGEA</a:t>
            </a:r>
            <a:r>
              <a:rPr lang="id-ID" altLang="en-US" sz="1600" dirty="0"/>
              <a:t> </a:t>
            </a:r>
            <a:r>
              <a:rPr lang="en-GB" altLang="en-US" sz="1600" dirty="0"/>
              <a:t>Secretariat</a:t>
            </a:r>
          </a:p>
          <a:p>
            <a:r>
              <a:rPr lang="en-US" altLang="en-US" sz="1600" dirty="0"/>
              <a:t>15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WGEA Steering Committee, Review &amp; Approve Project Plan</a:t>
            </a:r>
            <a:endParaRPr lang="id-ID" altLang="en-US" sz="1600" dirty="0"/>
          </a:p>
          <a:p>
            <a:r>
              <a:rPr lang="en-US" altLang="en-US" sz="1600" dirty="0"/>
              <a:t>Washington  DC, USA</a:t>
            </a:r>
          </a:p>
          <a:p>
            <a:r>
              <a:rPr lang="en-US" altLang="en-US" sz="1600" dirty="0"/>
              <a:t>11-14 Sep, 2017</a:t>
            </a:r>
            <a:endParaRPr lang="et-EE" altLang="en-US" sz="1600" dirty="0"/>
          </a:p>
          <a:p>
            <a:endParaRPr lang="en-GB" altLang="en-US" sz="1600" dirty="0"/>
          </a:p>
          <a:p>
            <a:endParaRPr lang="en-GB" altLang="en-US" sz="2000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1484784"/>
            <a:ext cx="6913563" cy="2951163"/>
          </a:xfrm>
        </p:spPr>
        <p:txBody>
          <a:bodyPr/>
          <a:lstStyle/>
          <a:p>
            <a:r>
              <a:rPr lang="id-ID" altLang="en-US" sz="3200" dirty="0"/>
              <a:t>P</a:t>
            </a:r>
            <a:r>
              <a:rPr lang="en-US" altLang="en-US" sz="3200" dirty="0"/>
              <a:t>roject Plan 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r>
              <a:rPr lang="en-GB" altLang="en-US" sz="2800" dirty="0"/>
              <a:t>Auditing Guidelines on Land organization and soil quality Management – Combating Desertification</a:t>
            </a: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4427538" y="5597525"/>
            <a:ext cx="36814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sz="1600" b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0"/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3779838" y="6092825"/>
            <a:ext cx="5040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id-ID" sz="800">
              <a:solidFill>
                <a:srgbClr val="0033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567918-AB24-415B-8C8E-EBA60B68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634455"/>
            <a:ext cx="7620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en-US" b="0" dirty="0">
                <a:solidFill>
                  <a:srgbClr val="000000"/>
                </a:solidFill>
                <a:cs typeface="Arial" charset="0"/>
              </a:rPr>
              <a:t>24 billion tons of fertile soil disappear/year, the most significant, nonrenewable geo‐resource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altLang="en-US" b="0" dirty="0">
                <a:solidFill>
                  <a:srgbClr val="000000"/>
                </a:solidFill>
                <a:cs typeface="Arial" charset="0"/>
              </a:rPr>
              <a:t>Due to drought and desertification each year </a:t>
            </a:r>
            <a:br>
              <a:rPr lang="en-US" altLang="en-US" b="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b="0" dirty="0">
                <a:solidFill>
                  <a:srgbClr val="000000"/>
                </a:solidFill>
                <a:cs typeface="Arial" charset="0"/>
              </a:rPr>
              <a:t>12 million ha are lost  (23ha/</a:t>
            </a:r>
            <a:r>
              <a:rPr lang="en-US" altLang="en-US" b="0" dirty="0" err="1">
                <a:solidFill>
                  <a:srgbClr val="000000"/>
                </a:solidFill>
                <a:cs typeface="Arial" charset="0"/>
              </a:rPr>
              <a:t>mn</a:t>
            </a:r>
            <a:r>
              <a:rPr lang="en-US" altLang="en-US" b="0" dirty="0">
                <a:solidFill>
                  <a:srgbClr val="000000"/>
                </a:solidFill>
                <a:cs typeface="Arial" charset="0"/>
              </a:rPr>
              <a:t>), where 20 million </a:t>
            </a:r>
            <a:br>
              <a:rPr lang="en-US" altLang="en-US" b="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b="0" dirty="0">
                <a:solidFill>
                  <a:srgbClr val="000000"/>
                </a:solidFill>
                <a:cs typeface="Arial" charset="0"/>
              </a:rPr>
              <a:t>tons of grain could have been grown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80734-892B-4CBA-BBB4-163D02C9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92150"/>
            <a:ext cx="7632700" cy="838200"/>
          </a:xfrm>
        </p:spPr>
        <p:txBody>
          <a:bodyPr/>
          <a:lstStyle/>
          <a:p>
            <a:r>
              <a:rPr lang="en-US" dirty="0"/>
              <a:t>Global Facts &amp; Figures </a:t>
            </a:r>
            <a:r>
              <a:rPr lang="en-US" sz="2400" dirty="0"/>
              <a:t>(Source: UNCCD)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043" y="756195"/>
            <a:ext cx="7632700" cy="838200"/>
          </a:xfrm>
        </p:spPr>
        <p:txBody>
          <a:bodyPr/>
          <a:lstStyle/>
          <a:p>
            <a:r>
              <a:rPr lang="en-GB" altLang="en-US" dirty="0"/>
              <a:t>Causes of Desertification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55576" y="1628800"/>
            <a:ext cx="71294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CA" altLang="en-US" sz="2400" b="0" dirty="0">
                <a:solidFill>
                  <a:srgbClr val="000000"/>
                </a:solidFill>
                <a:latin typeface="+mn-lt"/>
                <a:ea typeface="David"/>
                <a:cs typeface="David"/>
              </a:rPr>
              <a:t>Following are the causes of desertification</a:t>
            </a:r>
          </a:p>
          <a:p>
            <a:pPr marL="4572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altLang="en-US" sz="2400" b="0" dirty="0">
                <a:solidFill>
                  <a:srgbClr val="000000"/>
                </a:solidFill>
                <a:latin typeface="+mn-lt"/>
                <a:ea typeface="David"/>
                <a:cs typeface="David"/>
              </a:rPr>
              <a:t>Deforestation</a:t>
            </a:r>
          </a:p>
          <a:p>
            <a:pPr marL="4572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altLang="en-US" sz="2400" b="0" dirty="0">
                <a:solidFill>
                  <a:srgbClr val="000000"/>
                </a:solidFill>
                <a:latin typeface="+mn-lt"/>
                <a:ea typeface="David"/>
                <a:cs typeface="David"/>
              </a:rPr>
              <a:t>Soil erosion and degradation</a:t>
            </a:r>
          </a:p>
          <a:p>
            <a:pPr marL="4572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altLang="en-US" sz="2400" b="0" dirty="0">
                <a:solidFill>
                  <a:srgbClr val="000000"/>
                </a:solidFill>
                <a:latin typeface="+mn-lt"/>
                <a:ea typeface="David"/>
                <a:cs typeface="David"/>
              </a:rPr>
              <a:t>Clearing land for construction</a:t>
            </a:r>
          </a:p>
          <a:p>
            <a:pPr marL="4572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altLang="en-US" sz="2400" b="0" dirty="0">
                <a:solidFill>
                  <a:srgbClr val="000000"/>
                </a:solidFill>
                <a:latin typeface="+mn-lt"/>
                <a:ea typeface="David"/>
                <a:cs typeface="David"/>
              </a:rPr>
              <a:t>Demographic and economic pressures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11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51275" y="6237288"/>
            <a:ext cx="3687763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0B58A74-B358-4F40-B3F4-D32EFCE39BB2}" type="slidenum">
              <a:rPr kumimoji="0" lang="en-US" altLang="en-US" sz="1400" smtClean="0">
                <a:solidFill>
                  <a:srgbClr val="274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12</a:t>
            </a:fld>
            <a:endParaRPr kumimoji="0" lang="en-US" altLang="en-US" sz="1200" dirty="0">
              <a:solidFill>
                <a:srgbClr val="274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3857625" y="333375"/>
            <a:ext cx="1514475" cy="1516063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22" tIns="25322" rIns="25322" bIns="25322" anchor="ctr"/>
          <a:lstStyle/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CLIMATE</a:t>
            </a:r>
          </a:p>
          <a:p>
            <a:pPr algn="ctr">
              <a:defRPr/>
            </a:pPr>
            <a:endParaRPr lang="en-US" sz="1108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Arid-semi arid</a:t>
            </a:r>
          </a:p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Extreme variability </a:t>
            </a:r>
          </a:p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Drought</a:t>
            </a:r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3857625" y="1946275"/>
            <a:ext cx="1514475" cy="1514475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22" tIns="25322" rIns="25322" bIns="25322" anchor="ctr"/>
          <a:lstStyle/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TOPOGRAPHY</a:t>
            </a:r>
          </a:p>
          <a:p>
            <a:pPr algn="ctr">
              <a:defRPr/>
            </a:pPr>
            <a:endParaRPr lang="en-US" sz="1108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Precondition leading to erosion hazards</a:t>
            </a:r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5194300" y="1152525"/>
            <a:ext cx="1514475" cy="1516063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22" tIns="25322" rIns="25322" bIns="25322" anchor="ctr"/>
          <a:lstStyle/>
          <a:p>
            <a:pPr algn="r">
              <a:defRPr/>
            </a:pPr>
            <a:r>
              <a:rPr lang="en-US" sz="1108" dirty="0">
                <a:solidFill>
                  <a:schemeClr val="bg1"/>
                </a:solidFill>
              </a:rPr>
              <a:t>VEGETATION</a:t>
            </a:r>
          </a:p>
          <a:p>
            <a:pPr algn="r">
              <a:defRPr/>
            </a:pPr>
            <a:endParaRPr lang="en-US" sz="1108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108" dirty="0">
                <a:solidFill>
                  <a:schemeClr val="bg1"/>
                </a:solidFill>
              </a:rPr>
              <a:t>Savannah</a:t>
            </a:r>
          </a:p>
          <a:p>
            <a:pPr algn="r">
              <a:defRPr/>
            </a:pPr>
            <a:r>
              <a:rPr lang="en-US" sz="1108" dirty="0">
                <a:solidFill>
                  <a:schemeClr val="bg1"/>
                </a:solidFill>
              </a:rPr>
              <a:t>Semi-deserts</a:t>
            </a:r>
          </a:p>
          <a:p>
            <a:pPr algn="r">
              <a:defRPr/>
            </a:pPr>
            <a:r>
              <a:rPr lang="en-US" sz="1108" dirty="0">
                <a:solidFill>
                  <a:schemeClr val="bg1"/>
                </a:solidFill>
              </a:rPr>
              <a:t>Sand dunes</a:t>
            </a: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2524125" y="1136650"/>
            <a:ext cx="1512888" cy="1512888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22" tIns="25322" rIns="25322" bIns="25322" anchor="ctr"/>
          <a:lstStyle/>
          <a:p>
            <a:pPr algn="ctr">
              <a:defRPr/>
            </a:pPr>
            <a:r>
              <a:rPr lang="en-US" sz="1108" dirty="0">
                <a:solidFill>
                  <a:schemeClr val="bg1"/>
                </a:solidFill>
              </a:rPr>
              <a:t>SOILS</a:t>
            </a:r>
          </a:p>
          <a:p>
            <a:pPr>
              <a:defRPr/>
            </a:pPr>
            <a:endParaRPr lang="en-US" sz="1108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8" dirty="0">
                <a:solidFill>
                  <a:schemeClr val="bg1"/>
                </a:solidFill>
              </a:rPr>
              <a:t>Soil liable to salinity and </a:t>
            </a:r>
            <a:r>
              <a:rPr lang="en-US" sz="1108" dirty="0" err="1">
                <a:solidFill>
                  <a:schemeClr val="bg1"/>
                </a:solidFill>
              </a:rPr>
              <a:t>alkanization</a:t>
            </a:r>
            <a:endParaRPr lang="en-US" sz="1108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08" dirty="0">
                <a:solidFill>
                  <a:schemeClr val="bg1"/>
                </a:solidFill>
              </a:rPr>
              <a:t>Loose</a:t>
            </a:r>
          </a:p>
          <a:p>
            <a:pPr>
              <a:defRPr/>
            </a:pPr>
            <a:r>
              <a:rPr lang="en-US" sz="1108" dirty="0">
                <a:solidFill>
                  <a:schemeClr val="bg1"/>
                </a:solidFill>
              </a:rPr>
              <a:t>Sandy Soils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3754438" y="1665288"/>
            <a:ext cx="1828800" cy="4921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ECO SYSTEM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2884488" y="3921125"/>
            <a:ext cx="3586162" cy="4921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DESERTIFICATION PROCESS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1055688" y="4695825"/>
            <a:ext cx="2390775" cy="1335088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Reduction in river flow and groundwater level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Formation of dunes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Destruction of habitat and loss of Biodiversity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Soil erosion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994275" y="4695825"/>
            <a:ext cx="2390775" cy="1195388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Food insecurity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Decline in cash crops for export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Migration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Poverty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Resource use conflicts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703263" y="2914650"/>
            <a:ext cx="2109787" cy="91440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Bush burning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Poor irrigation practice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Unbridle use of groundwater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470650" y="2867025"/>
            <a:ext cx="2111375" cy="91440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Overgrazing and over exploitation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Poor land use practice</a:t>
            </a:r>
          </a:p>
          <a:p>
            <a:pPr>
              <a:spcAft>
                <a:spcPts val="554"/>
              </a:spcAft>
              <a:defRPr/>
            </a:pPr>
            <a:r>
              <a:rPr lang="en-US" sz="1108" dirty="0">
                <a:solidFill>
                  <a:schemeClr val="bg1"/>
                </a:solidFill>
              </a:rPr>
              <a:t>Deforestation</a:t>
            </a:r>
          </a:p>
        </p:txBody>
      </p:sp>
      <p:sp>
        <p:nvSpPr>
          <p:cNvPr id="23" name="Bent Arrow 22"/>
          <p:cNvSpPr/>
          <p:nvPr/>
        </p:nvSpPr>
        <p:spPr>
          <a:xfrm>
            <a:off x="1828800" y="1670050"/>
            <a:ext cx="633413" cy="9858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92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flipH="1">
            <a:off x="6822831" y="1600200"/>
            <a:ext cx="633046" cy="984738"/>
          </a:xfrm>
          <a:prstGeom prst="ben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92">
              <a:solidFill>
                <a:schemeClr val="tx1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flipH="1" flipV="1">
            <a:off x="2039938" y="4035425"/>
            <a:ext cx="773112" cy="4921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92"/>
          </a:p>
        </p:txBody>
      </p:sp>
      <p:sp>
        <p:nvSpPr>
          <p:cNvPr id="26" name="Down Arrow 25"/>
          <p:cNvSpPr/>
          <p:nvPr/>
        </p:nvSpPr>
        <p:spPr>
          <a:xfrm flipH="1">
            <a:off x="4502150" y="3498850"/>
            <a:ext cx="350838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92"/>
          </a:p>
        </p:txBody>
      </p:sp>
      <p:sp>
        <p:nvSpPr>
          <p:cNvPr id="27" name="Right Arrow 26"/>
          <p:cNvSpPr/>
          <p:nvPr/>
        </p:nvSpPr>
        <p:spPr>
          <a:xfrm>
            <a:off x="3657600" y="5187950"/>
            <a:ext cx="1125538" cy="492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92"/>
          </a:p>
        </p:txBody>
      </p:sp>
      <p:sp>
        <p:nvSpPr>
          <p:cNvPr id="28" name="Flowchart: Process 27"/>
          <p:cNvSpPr/>
          <p:nvPr/>
        </p:nvSpPr>
        <p:spPr>
          <a:xfrm>
            <a:off x="4924425" y="4419600"/>
            <a:ext cx="2460625" cy="350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solidFill>
                  <a:srgbClr val="000000"/>
                </a:solidFill>
              </a:rPr>
              <a:t>Socio-Economic Effects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1017588" y="4419600"/>
            <a:ext cx="2462212" cy="3508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solidFill>
                  <a:srgbClr val="000000"/>
                </a:solidFill>
              </a:rPr>
              <a:t>Environmental Effects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757238" y="2633663"/>
            <a:ext cx="2109787" cy="3524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solidFill>
                  <a:srgbClr val="000000"/>
                </a:solidFill>
              </a:rPr>
              <a:t>Human Activities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6470650" y="2584450"/>
            <a:ext cx="2111375" cy="3524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77" dirty="0">
                <a:solidFill>
                  <a:srgbClr val="000000"/>
                </a:solidFill>
              </a:rPr>
              <a:t>Human Activities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352425" y="6030913"/>
            <a:ext cx="3657600" cy="3524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Source: Adapted from </a:t>
            </a:r>
            <a:r>
              <a:rPr lang="en-US" sz="1100" dirty="0" err="1">
                <a:solidFill>
                  <a:schemeClr val="tx1"/>
                </a:solidFill>
              </a:rPr>
              <a:t>Medugu</a:t>
            </a:r>
            <a:r>
              <a:rPr lang="en-US" sz="1100" dirty="0">
                <a:solidFill>
                  <a:schemeClr val="tx1"/>
                </a:solidFill>
              </a:rPr>
              <a:t> (2007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Global Partners in Combating Desertification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4578-509A-48EF-A79E-612F7A88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Sustainable Development Goal (SDG Target 15.3) of United Nations 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United Nations Convention to Combat Desertification (UNCCD)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Global Environment Facility (GEF)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International Union for Conservation of Nature (IUCN)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Food and Agriculture Organization (FAO)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United Nations Environment Program (UNEP)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And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13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97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Global Initiative to combat desertification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4578-509A-48EF-A79E-612F7A88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110 countries have committed to set LDN targets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Great Green Wall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LDN Fund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Global Land Outlook (GLO)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Capacity Building Marketplace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Global Land Outlook (GLO)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Science-Policy interface (SPI)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The United Nations Decade for Deserts (2010-2020) and the fight against Desertification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Sustainability, Stability, Security</a:t>
            </a: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62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1043" y="756195"/>
            <a:ext cx="7632700" cy="838200"/>
          </a:xfrm>
        </p:spPr>
        <p:txBody>
          <a:bodyPr/>
          <a:lstStyle/>
          <a:p>
            <a:r>
              <a:rPr lang="en-US" dirty="0"/>
              <a:t>Management Tools to Combat Desertification</a:t>
            </a:r>
            <a:endParaRPr lang="en-GB" altLang="en-US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55576" y="1628800"/>
            <a:ext cx="71294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</a:rPr>
              <a:t>Land organization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</a:rPr>
              <a:t>Soil Quality Management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</a:rPr>
              <a:t>Afforestation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00"/>
                </a:solidFill>
              </a:rPr>
              <a:t>Sustainable Land Management</a:t>
            </a:r>
          </a:p>
          <a:p>
            <a:pPr marL="0" indent="0"/>
            <a:endParaRPr lang="en-US" alt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15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92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Objectives and Targets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E5DC8D3-97BE-4EFE-8501-FADF39485F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Developing audit guidelines for SAIs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Orientation to SAIs on topic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Suggesting SAIs suitable auditing approaches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Sharing of best practices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Providing baseline information to SAIs for future research and further work on improvement of the guidelines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 </a:t>
            </a:r>
          </a:p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16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551815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Introduction </a:t>
            </a: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Understanding desertification</a:t>
            </a: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Causes of desertification </a:t>
            </a: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Significance of combating desertification</a:t>
            </a:r>
          </a:p>
          <a:p>
            <a:pPr marL="0" lvl="1" indent="0">
              <a:lnSpc>
                <a:spcPct val="100000"/>
              </a:lnSpc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International/ National Response </a:t>
            </a: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SDGs/UNCCD/UNEP</a:t>
            </a: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Role of National Governments</a:t>
            </a:r>
          </a:p>
          <a:p>
            <a:pPr marL="69215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Management tools to combat desertification</a:t>
            </a:r>
          </a:p>
          <a:p>
            <a:pPr marL="349250" lvl="1" indent="-342900">
              <a:lnSpc>
                <a:spcPct val="100000"/>
              </a:lnSpc>
              <a:buFontTx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350" lvl="1">
              <a:lnSpc>
                <a:spcPct val="100000"/>
              </a:lnSpc>
              <a:defRPr/>
            </a:pP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8C2872-8C94-4427-A148-2B0D0E36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60648"/>
            <a:ext cx="4176464" cy="8382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kern="0" dirty="0"/>
              <a:t>Auditing Land Organization &amp; Soil Quality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17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26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551815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How audit can influence the management of land</a:t>
            </a:r>
          </a:p>
          <a:p>
            <a:pPr marL="692150" lvl="1" indent="-342900">
              <a:lnSpc>
                <a:spcPct val="100000"/>
              </a:lnSpc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•	Role of SAIs in combating desertification</a:t>
            </a:r>
          </a:p>
          <a:p>
            <a:pPr marL="692150" lvl="1" indent="-342900">
              <a:lnSpc>
                <a:spcPct val="100000"/>
              </a:lnSpc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•	Major concerns and ongoing efforts of SAIs</a:t>
            </a:r>
          </a:p>
          <a:p>
            <a:pPr marL="0" lvl="1" indent="0">
              <a:lnSpc>
                <a:spcPct val="100000"/>
              </a:lnSpc>
              <a:buNone/>
              <a:defRPr/>
            </a:pPr>
            <a:endParaRPr lang="en-US" alt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0000"/>
                </a:solidFill>
              </a:rPr>
              <a:t>Auditing Land Organization &amp; soil Quality Management</a:t>
            </a:r>
          </a:p>
          <a:p>
            <a:pPr marL="69215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Planning Stage</a:t>
            </a:r>
          </a:p>
          <a:p>
            <a:pPr marL="914400">
              <a:lnSpc>
                <a:spcPct val="100000"/>
              </a:lnSpc>
              <a:tabLst>
                <a:tab pos="914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Identify the country’s land and major threats to it</a:t>
            </a:r>
          </a:p>
          <a:p>
            <a:pPr marL="914400">
              <a:lnSpc>
                <a:spcPct val="100000"/>
              </a:lnSpc>
              <a:tabLst>
                <a:tab pos="914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Understand the government’s response to these  threats</a:t>
            </a:r>
          </a:p>
          <a:p>
            <a:pPr marL="914400">
              <a:lnSpc>
                <a:spcPct val="100000"/>
              </a:lnSpc>
              <a:tabLst>
                <a:tab pos="914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Select Audit topic</a:t>
            </a:r>
          </a:p>
          <a:p>
            <a:pPr marL="914400">
              <a:lnSpc>
                <a:spcPct val="100000"/>
              </a:lnSpc>
              <a:tabLst>
                <a:tab pos="914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Decide on Audit Approach</a:t>
            </a:r>
          </a:p>
          <a:p>
            <a:pPr marL="914400">
              <a:lnSpc>
                <a:spcPct val="100000"/>
              </a:lnSpc>
              <a:tabLst>
                <a:tab pos="9144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Establishing Audit Criteria</a:t>
            </a:r>
          </a:p>
          <a:p>
            <a:pPr marL="0" lvl="1" indent="0">
              <a:lnSpc>
                <a:spcPct val="100000"/>
              </a:lnSpc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8C2872-8C94-4427-A148-2B0D0E36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60648"/>
            <a:ext cx="4176464" cy="8382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kern="0" dirty="0"/>
              <a:t>Auditing Land Organization &amp; Soil Quality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18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83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551815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Execution Stage</a:t>
            </a:r>
          </a:p>
          <a:p>
            <a:pPr marL="692150"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Conduct Audit against audit criteria and review aspects of</a:t>
            </a:r>
          </a:p>
          <a:p>
            <a:pPr marL="692150"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Performance measurement and results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Reporting Stage</a:t>
            </a:r>
          </a:p>
          <a:p>
            <a:pPr marL="692150"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Framing audit results for the management</a:t>
            </a:r>
          </a:p>
          <a:p>
            <a:pPr marL="692150">
              <a:lnSpc>
                <a:spcPct val="100000"/>
              </a:lnSpc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00"/>
                </a:solidFill>
              </a:rPr>
              <a:t>Topics for auditing land and soil management </a:t>
            </a:r>
          </a:p>
          <a:p>
            <a:pPr marL="692150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Key topics for audit</a:t>
            </a:r>
          </a:p>
          <a:p>
            <a:pPr marL="692150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Case studies</a:t>
            </a:r>
          </a:p>
          <a:p>
            <a:pPr marL="34925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8C2872-8C94-4427-A148-2B0D0E36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60648"/>
            <a:ext cx="4176464" cy="8382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0" kern="0" dirty="0"/>
              <a:t>Auditing Land Organization &amp; Soil Quality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19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8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4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632700" cy="838200"/>
          </a:xfrm>
        </p:spPr>
        <p:txBody>
          <a:bodyPr/>
          <a:lstStyle/>
          <a:p>
            <a:r>
              <a:rPr lang="en-GB" altLang="id-ID" dirty="0"/>
              <a:t>Project Team 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62012" y="1557338"/>
            <a:ext cx="7886451" cy="43148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altLang="id-ID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 Pakistan</a:t>
            </a:r>
          </a:p>
          <a:p>
            <a:pPr lvl="1">
              <a:lnSpc>
                <a:spcPts val="3000"/>
              </a:lnSpc>
            </a:pPr>
            <a:r>
              <a:rPr lang="en-US" altLang="id-ID" sz="2400" dirty="0" err="1">
                <a:solidFill>
                  <a:srgbClr val="000000"/>
                </a:solidFill>
              </a:rPr>
              <a:t>Mrs.Rukhasana</a:t>
            </a:r>
            <a:r>
              <a:rPr lang="en-US" altLang="id-ID" sz="2400" dirty="0">
                <a:solidFill>
                  <a:srgbClr val="000000"/>
                </a:solidFill>
              </a:rPr>
              <a:t> Rafique 		Project Leader</a:t>
            </a:r>
          </a:p>
          <a:p>
            <a:pPr lvl="1">
              <a:lnSpc>
                <a:spcPts val="3000"/>
              </a:lnSpc>
            </a:pPr>
            <a:r>
              <a:rPr lang="en-US" altLang="id-ID" sz="2400" dirty="0" err="1">
                <a:solidFill>
                  <a:srgbClr val="000000"/>
                </a:solidFill>
              </a:rPr>
              <a:t>Mrs.Sidra</a:t>
            </a:r>
            <a:r>
              <a:rPr lang="en-US" altLang="id-ID" sz="2400" dirty="0">
                <a:solidFill>
                  <a:srgbClr val="000000"/>
                </a:solidFill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</a:rPr>
              <a:t>Shafique</a:t>
            </a:r>
            <a:r>
              <a:rPr lang="en-US" altLang="id-ID" sz="2400" dirty="0">
                <a:solidFill>
                  <a:srgbClr val="000000"/>
                </a:solidFill>
              </a:rPr>
              <a:t>			Team Member</a:t>
            </a:r>
          </a:p>
          <a:p>
            <a:pPr lvl="1">
              <a:lnSpc>
                <a:spcPts val="3000"/>
              </a:lnSpc>
            </a:pPr>
            <a:r>
              <a:rPr lang="en-US" altLang="id-ID" sz="2400" dirty="0" err="1">
                <a:solidFill>
                  <a:srgbClr val="000000"/>
                </a:solidFill>
              </a:rPr>
              <a:t>Mrs.Ammara</a:t>
            </a:r>
            <a:r>
              <a:rPr lang="en-US" altLang="id-ID" sz="2400" dirty="0">
                <a:solidFill>
                  <a:srgbClr val="000000"/>
                </a:solidFill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</a:rPr>
              <a:t>Waheed</a:t>
            </a:r>
            <a:r>
              <a:rPr lang="en-US" altLang="id-ID" sz="2400" dirty="0">
                <a:solidFill>
                  <a:srgbClr val="000000"/>
                </a:solidFill>
              </a:rPr>
              <a:t>		Team Member</a:t>
            </a:r>
            <a:endParaRPr lang="id-ID" altLang="id-ID" sz="2400" dirty="0">
              <a:solidFill>
                <a:srgbClr val="0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id-ID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 Lesotho</a:t>
            </a:r>
          </a:p>
          <a:p>
            <a:pPr lvl="1">
              <a:lnSpc>
                <a:spcPts val="3000"/>
              </a:lnSpc>
            </a:pPr>
            <a:r>
              <a:rPr lang="en-US" altLang="id-ID" sz="2400" dirty="0" err="1">
                <a:solidFill>
                  <a:srgbClr val="000000"/>
                </a:solidFill>
              </a:rPr>
              <a:t>Mrs.Manako</a:t>
            </a:r>
            <a:r>
              <a:rPr lang="en-US" altLang="id-ID" sz="2400" dirty="0">
                <a:solidFill>
                  <a:srgbClr val="000000"/>
                </a:solidFill>
              </a:rPr>
              <a:t> </a:t>
            </a:r>
            <a:r>
              <a:rPr lang="en-US" altLang="id-ID" sz="2400" dirty="0" err="1">
                <a:solidFill>
                  <a:srgbClr val="000000"/>
                </a:solidFill>
              </a:rPr>
              <a:t>Ramonate</a:t>
            </a:r>
            <a:r>
              <a:rPr lang="en-US" altLang="id-ID" sz="2400" dirty="0">
                <a:solidFill>
                  <a:srgbClr val="000000"/>
                </a:solidFill>
              </a:rPr>
              <a:t>		Team Member</a:t>
            </a:r>
          </a:p>
          <a:p>
            <a:pPr>
              <a:lnSpc>
                <a:spcPts val="3000"/>
              </a:lnSpc>
            </a:pPr>
            <a:r>
              <a:rPr lang="en-US" altLang="id-ID" dirty="0">
                <a:solidFill>
                  <a:srgbClr val="008000"/>
                </a:solidFill>
              </a:rPr>
              <a:t>Liaison Officer of SAI Pakistan to WGEA</a:t>
            </a:r>
          </a:p>
          <a:p>
            <a:pPr lvl="1">
              <a:lnSpc>
                <a:spcPts val="3000"/>
              </a:lnSpc>
            </a:pPr>
            <a:r>
              <a:rPr lang="en-US" altLang="id-ID" sz="2400" dirty="0">
                <a:solidFill>
                  <a:srgbClr val="000000"/>
                </a:solidFill>
              </a:rPr>
              <a:t>Rana Shakeel Asghar</a:t>
            </a:r>
          </a:p>
          <a:p>
            <a:pPr>
              <a:lnSpc>
                <a:spcPts val="3000"/>
              </a:lnSpc>
              <a:buFontTx/>
              <a:buNone/>
            </a:pPr>
            <a:endParaRPr lang="id-ID" altLang="id-ID" sz="2200" dirty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endParaRPr lang="en-GB" altLang="id-ID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5518150"/>
          </a:xfrm>
        </p:spPr>
        <p:txBody>
          <a:bodyPr/>
          <a:lstStyle/>
          <a:p>
            <a:pPr marL="349250" lvl="1" indent="-342900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The work will base on qualitative research methodology like feedback on questionnaires and surveys</a:t>
            </a:r>
          </a:p>
          <a:p>
            <a:pPr marL="349250" lvl="1" indent="-342900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Consultation with International and National researches, laws/Conventions, local policies and programs, Stakeholders and prestigious Research Institutes and audit experiences of all SAI’s</a:t>
            </a:r>
          </a:p>
          <a:p>
            <a:pPr marL="349250" lvl="1" indent="-342900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Effective legislations and regulations of different SAIs will be identified along with other policy tools, including grants, loans, subsidies, taxes, user charges, and service fees and programs, if any.</a:t>
            </a:r>
          </a:p>
          <a:p>
            <a:pPr lvl="1">
              <a:spcBef>
                <a:spcPts val="1200"/>
              </a:spcBef>
              <a:defRPr/>
            </a:pPr>
            <a:endParaRPr lang="et-EE" altLang="en-US" sz="24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ts val="1200"/>
              </a:spcBef>
              <a:defRPr/>
            </a:pPr>
            <a:endParaRPr lang="et-EE" sz="6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20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56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55181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Success stories of other SAIs will be asked through a survey from other SAI’s and experience will be provided through case study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en-US" sz="105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SAI Pakistan is predominately an arid to semi-arid country. The case study of SAI Pakistan will be established by addressing the key issues of desertification in Pakistan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21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64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Format of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468143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Title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Audit Objective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Audit Scope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Audit Criteria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Lines of Inquiry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Audit Findings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Audit Recommendations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Link For Full Report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61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Key Questions to SAI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46814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What are the initiatives to combat desertification in the country?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What are the key threats in combating desertification?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What is the government doing about these threats?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Who are the players and what are their roles and responsibilities?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How the Government is achieving its objectives?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23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31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46581A-8132-4037-BD4A-A4A8F74C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732" y="241300"/>
            <a:ext cx="7632700" cy="838200"/>
          </a:xfrm>
        </p:spPr>
        <p:txBody>
          <a:bodyPr/>
          <a:lstStyle/>
          <a:p>
            <a:r>
              <a:rPr lang="en-US" altLang="en-US" dirty="0"/>
              <a:t>Key Questions to SAI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8E5D-F557-4859-96D5-C2306CA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9" y="1339850"/>
            <a:ext cx="7489825" cy="46814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Provide a detail on following 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Legislation and regulations 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Policies and programs for soil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Economic tools and incentives 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Voluntary partnerships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Environmental impact assessments</a:t>
            </a:r>
          </a:p>
          <a:p>
            <a:pPr marL="692150" indent="-231775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Public Awareness programs on combating desertification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Audit report, if any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marL="692150" indent="-231775">
              <a:lnSpc>
                <a:spcPct val="100000"/>
              </a:lnSpc>
            </a:pPr>
            <a:endParaRPr lang="en-US" altLang="en-US" dirty="0">
              <a:solidFill>
                <a:srgbClr val="000000"/>
              </a:solidFill>
            </a:endParaRPr>
          </a:p>
          <a:p>
            <a:pPr marL="460375" indent="0">
              <a:lnSpc>
                <a:spcPct val="100000"/>
              </a:lnSpc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24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47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838200"/>
          </a:xfrm>
        </p:spPr>
        <p:txBody>
          <a:bodyPr/>
          <a:lstStyle/>
          <a:p>
            <a:pPr algn="ctr"/>
            <a:r>
              <a:rPr lang="en-US" sz="80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6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Degradation Neutral World</a:t>
            </a:r>
          </a:p>
        </p:txBody>
      </p:sp>
      <p:pic>
        <p:nvPicPr>
          <p:cNvPr id="5" name="Land Degradation Neutral World - You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530350"/>
            <a:ext cx="76200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DE314A-08D9-4727-B464-ECD07EEEDAF5}"/>
              </a:ext>
            </a:extLst>
          </p:cNvPr>
          <p:cNvSpPr/>
          <p:nvPr/>
        </p:nvSpPr>
        <p:spPr>
          <a:xfrm>
            <a:off x="827584" y="6055211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/>
              <a:t>Source</a:t>
            </a:r>
            <a:r>
              <a:rPr lang="en-US" sz="2400" dirty="0"/>
              <a:t>: </a:t>
            </a:r>
            <a:r>
              <a:rPr lang="en-US" sz="2400" b="0" dirty="0"/>
              <a:t>UNCCD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04F6-AB10-43A1-81E1-3A789706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of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07E1-0FB0-45BF-9253-B50D0F6E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28775"/>
            <a:ext cx="7308924" cy="431482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“Auditing Guidelines on Land organization and soil quality Management – Combating Desertification”</a:t>
            </a:r>
            <a:endParaRPr lang="en-US" altLang="id-ID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en-US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54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16631"/>
            <a:ext cx="6228184" cy="4495929"/>
          </a:xfrm>
          <a:prstGeom prst="rect">
            <a:avLst/>
          </a:prstGeom>
        </p:spPr>
      </p:pic>
      <p:pic>
        <p:nvPicPr>
          <p:cNvPr id="8" name="Picture 5" descr="Namibia - Namib Naukluft NP, Homeb, dry river bed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78"/>
            <a:ext cx="3365500" cy="4672761"/>
          </a:xfrm>
          <a:prstGeom prst="rect">
            <a:avLst/>
          </a:prstGeom>
          <a:noFill/>
          <a:effectLst>
            <a:glow>
              <a:schemeClr val="accent1">
                <a:alpha val="76000"/>
              </a:schemeClr>
            </a:glow>
            <a:reflection stA="25000" endPos="65000" dist="50800" dir="5400000" sy="-100000" algn="bl" rotWithShape="0"/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Desertification?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0" y="1484784"/>
            <a:ext cx="7620000" cy="43148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Process of land degradation in arid, semi arid and dry sub humid areas  that is the results of several factors; including human activities and climate variation. (UNCCD, 1999)</a:t>
            </a:r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It involves:</a:t>
            </a:r>
          </a:p>
          <a:p>
            <a:pPr marL="80010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Loss of biological or economic  productivity</a:t>
            </a:r>
          </a:p>
          <a:p>
            <a:pPr marL="800100" lvl="1" indent="-342900">
              <a:lnSpc>
                <a:spcPct val="10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Complexity in cropland, pastures and woodlands 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46" name="Picture 6" descr="sah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29150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Sahel%20Al%20Zabad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174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>
            <a:fillRect/>
          </a:stretch>
        </p:blipFill>
        <p:spPr bwMode="auto">
          <a:xfrm>
            <a:off x="990600" y="4648200"/>
            <a:ext cx="2743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/>
              <a:t>Deserts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1438"/>
            <a:ext cx="8209162" cy="5496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B5236-94CF-4142-927A-688F3077E050}" type="slidenum">
              <a:rPr lang="en-GB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</a:t>
            </a:fld>
            <a:endParaRPr lang="en-GB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Which areas are vulnerable?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093296"/>
            <a:ext cx="8153400" cy="457200"/>
          </a:xfrm>
          <a:ln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Vulnerability:   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 = very high     </a:t>
            </a:r>
            <a:r>
              <a:rPr lang="en-GB" altLang="en-US" sz="2000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Orange = high     </a:t>
            </a:r>
            <a:r>
              <a:rPr lang="en-GB" altLang="en-US" sz="2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Yellow = </a:t>
            </a:r>
            <a:r>
              <a:rPr lang="en-GB" altLang="en-US" sz="2000" dirty="0"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moderate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7931"/>
            <a:ext cx="7920880" cy="46109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40352" y="6322226"/>
            <a:ext cx="503238" cy="352425"/>
          </a:xfrm>
        </p:spPr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7A2460-C547-43E6-BB04-A4527D92B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691542"/>
              </p:ext>
            </p:extLst>
          </p:nvPr>
        </p:nvGraphicFramePr>
        <p:xfrm>
          <a:off x="539552" y="1247896"/>
          <a:ext cx="8136904" cy="533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1900" y="844550"/>
            <a:ext cx="763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274896"/>
                </a:solidFill>
                <a:latin typeface="Arial" charset="0"/>
              </a:defRPr>
            </a:lvl9pPr>
          </a:lstStyle>
          <a:p>
            <a:r>
              <a:rPr lang="en-GB" altLang="en-US" b="0" kern="0" dirty="0"/>
              <a:t>Land: a scarce resource &amp; a global common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50" y="57332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/>
              <a:t>Source: Earth: The Apple of Our Eye, Education Program l www.populationconnection.org/education</a:t>
            </a:r>
          </a:p>
          <a:p>
            <a:r>
              <a:rPr lang="en-US" sz="1400" b="0" dirty="0"/>
              <a:t> </a:t>
            </a:r>
          </a:p>
          <a:p>
            <a:r>
              <a:rPr lang="en-US" sz="1400" b="0" dirty="0"/>
              <a:t>The U.S. Global change Research Information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02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0734-892B-4CBA-BBB4-163D02C9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Facts &amp; Figures </a:t>
            </a:r>
            <a:r>
              <a:rPr lang="en-US" sz="2400" dirty="0"/>
              <a:t>(Source: UNCCD)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567918-AB24-415B-8C8E-EBA60B68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124744"/>
            <a:ext cx="7620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Char char="•"/>
              <a:defRPr kumimoji="1" sz="2400">
                <a:solidFill>
                  <a:srgbClr val="67666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2000">
                <a:solidFill>
                  <a:srgbClr val="67666B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Char char="•"/>
              <a:defRPr kumimoji="1" sz="1600">
                <a:solidFill>
                  <a:srgbClr val="67666B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–"/>
              <a:defRPr kumimoji="1" sz="1600">
                <a:solidFill>
                  <a:srgbClr val="67666B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anose="02020603050405020304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74896"/>
              </a:buClr>
              <a:buFont typeface="Times New Roman" pitchFamily="18" charset="0"/>
              <a:buChar char="»"/>
              <a:defRPr kumimoji="1" sz="1600">
                <a:solidFill>
                  <a:srgbClr val="67666B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buFontTx/>
              <a:buNone/>
              <a:defRPr/>
            </a:pPr>
            <a:endParaRPr lang="en-US" altLang="id-ID" sz="2200" b="1" kern="0" dirty="0">
              <a:solidFill>
                <a:srgbClr val="008000"/>
              </a:solidFill>
            </a:endParaRPr>
          </a:p>
          <a:p>
            <a:pPr indent="-287338">
              <a:lnSpc>
                <a:spcPct val="100000"/>
              </a:lnSpc>
              <a:defRPr/>
            </a:pP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2.6 billion people depend directly on agriculture</a:t>
            </a:r>
          </a:p>
          <a:p>
            <a:pPr indent="-287338">
              <a:lnSpc>
                <a:spcPct val="100000"/>
              </a:lnSpc>
              <a:defRPr/>
            </a:pP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52% of the land used for agriculture is moderately or severely affected by  soil degradation</a:t>
            </a:r>
          </a:p>
          <a:p>
            <a:pPr indent="-287338">
              <a:lnSpc>
                <a:spcPct val="100000"/>
              </a:lnSpc>
              <a:defRPr/>
            </a:pP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Land degradation affects 1.5 billion people globally</a:t>
            </a:r>
          </a:p>
          <a:p>
            <a:pPr indent="-287338">
              <a:lnSpc>
                <a:spcPct val="100000"/>
              </a:lnSpc>
              <a:defRPr/>
            </a:pP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Arable land loss estimated at 30 to 35 times the </a:t>
            </a:r>
            <a:br>
              <a:rPr lang="en-US" altLang="en-US" b="0" kern="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historical rate</a:t>
            </a:r>
          </a:p>
          <a:p>
            <a:pPr indent="-287338">
              <a:lnSpc>
                <a:spcPct val="100000"/>
              </a:lnSpc>
              <a:defRPr/>
            </a:pP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Total land degradation affects some 1.9 billion </a:t>
            </a:r>
            <a:br>
              <a:rPr lang="en-US" altLang="en-US" b="0" kern="0" dirty="0">
                <a:solidFill>
                  <a:srgbClr val="000000"/>
                </a:solidFill>
                <a:cs typeface="Arial" charset="0"/>
              </a:rPr>
            </a:br>
            <a:r>
              <a:rPr lang="en-US" altLang="en-US" b="0" kern="0" dirty="0">
                <a:solidFill>
                  <a:srgbClr val="000000"/>
                </a:solidFill>
                <a:cs typeface="Arial" charset="0"/>
              </a:rPr>
              <a:t>hectares of land  worldwide</a:t>
            </a:r>
            <a:endParaRPr lang="id-ID" altLang="id-ID" sz="2200" b="0" kern="0" dirty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  <a:defRPr/>
            </a:pPr>
            <a:endParaRPr lang="en-GB" altLang="id-ID" sz="2200" b="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3E22-6561-468A-9B05-89C71EB62317}" type="slidenum">
              <a:rPr lang="en-US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56484"/>
      </p:ext>
    </p:extLst>
  </p:cSld>
  <p:clrMapOvr>
    <a:masterClrMapping/>
  </p:clrMapOvr>
</p:sld>
</file>

<file path=ppt/theme/theme1.xml><?xml version="1.0" encoding="utf-8"?>
<a:theme xmlns:a="http://schemas.openxmlformats.org/drawingml/2006/main" name="INTosai">
  <a:themeElements>
    <a:clrScheme name="Custom 1">
      <a:dk1>
        <a:srgbClr val="343336"/>
      </a:dk1>
      <a:lt1>
        <a:srgbClr val="FFFFFF"/>
      </a:lt1>
      <a:dk2>
        <a:srgbClr val="343336"/>
      </a:dk2>
      <a:lt2>
        <a:srgbClr val="8E93C6"/>
      </a:lt2>
      <a:accent1>
        <a:srgbClr val="274897"/>
      </a:accent1>
      <a:accent2>
        <a:srgbClr val="00A4E8"/>
      </a:accent2>
      <a:accent3>
        <a:srgbClr val="FFFFFF"/>
      </a:accent3>
      <a:accent4>
        <a:srgbClr val="58575B"/>
      </a:accent4>
      <a:accent5>
        <a:srgbClr val="ACB1C9"/>
      </a:accent5>
      <a:accent6>
        <a:srgbClr val="0094D2"/>
      </a:accent6>
      <a:hlink>
        <a:srgbClr val="8889A0"/>
      </a:hlink>
      <a:folHlink>
        <a:srgbClr val="9BCEF2"/>
      </a:folHlink>
    </a:clrScheme>
    <a:fontScheme name="INTos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osai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osai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osai 5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FF4F00"/>
        </a:accent1>
        <a:accent2>
          <a:srgbClr val="004E61"/>
        </a:accent2>
        <a:accent3>
          <a:srgbClr val="FFFFFF"/>
        </a:accent3>
        <a:accent4>
          <a:srgbClr val="002A56"/>
        </a:accent4>
        <a:accent5>
          <a:srgbClr val="FFB2AA"/>
        </a:accent5>
        <a:accent6>
          <a:srgbClr val="00465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6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669999"/>
        </a:accent1>
        <a:accent2>
          <a:srgbClr val="CCCC00"/>
        </a:accent2>
        <a:accent3>
          <a:srgbClr val="FFFFFF"/>
        </a:accent3>
        <a:accent4>
          <a:srgbClr val="002A56"/>
        </a:accent4>
        <a:accent5>
          <a:srgbClr val="B8CACA"/>
        </a:accent5>
        <a:accent6>
          <a:srgbClr val="B9B900"/>
        </a:accent6>
        <a:hlink>
          <a:srgbClr val="FF4F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7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002A56"/>
        </a:accent4>
        <a:accent5>
          <a:srgbClr val="F1EBD7"/>
        </a:accent5>
        <a:accent6>
          <a:srgbClr val="990E27"/>
        </a:accent6>
        <a:hlink>
          <a:srgbClr val="990000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8">
        <a:dk1>
          <a:srgbClr val="003366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002A56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9">
        <a:dk1>
          <a:srgbClr val="274897"/>
        </a:dk1>
        <a:lt1>
          <a:srgbClr val="FFFFFF"/>
        </a:lt1>
        <a:dk2>
          <a:srgbClr val="003366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203C80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0">
        <a:dk1>
          <a:srgbClr val="274897"/>
        </a:dk1>
        <a:lt1>
          <a:srgbClr val="FFFFFF"/>
        </a:lt1>
        <a:dk2>
          <a:srgbClr val="68676C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203C80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1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E7DDB6"/>
        </a:accent1>
        <a:accent2>
          <a:srgbClr val="A9112C"/>
        </a:accent2>
        <a:accent3>
          <a:srgbClr val="FFFFFF"/>
        </a:accent3>
        <a:accent4>
          <a:srgbClr val="58575B"/>
        </a:accent4>
        <a:accent5>
          <a:srgbClr val="F1EBD7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2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274897"/>
        </a:accent1>
        <a:accent2>
          <a:srgbClr val="A9112C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990E27"/>
        </a:accent6>
        <a:hlink>
          <a:srgbClr val="C7C09E"/>
        </a:hlink>
        <a:folHlink>
          <a:srgbClr val="CE8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3">
        <a:dk1>
          <a:srgbClr val="68676C"/>
        </a:dk1>
        <a:lt1>
          <a:srgbClr val="FFFFFF"/>
        </a:lt1>
        <a:dk2>
          <a:srgbClr val="68676C"/>
        </a:dk2>
        <a:lt2>
          <a:srgbClr val="FFFFCC"/>
        </a:lt2>
        <a:accent1>
          <a:srgbClr val="274897"/>
        </a:accent1>
        <a:accent2>
          <a:srgbClr val="00A4E8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0094D2"/>
        </a:accent6>
        <a:hlink>
          <a:srgbClr val="8889A0"/>
        </a:hlink>
        <a:folHlink>
          <a:srgbClr val="9B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osai 14">
        <a:dk1>
          <a:srgbClr val="68676C"/>
        </a:dk1>
        <a:lt1>
          <a:srgbClr val="FFFFFF"/>
        </a:lt1>
        <a:dk2>
          <a:srgbClr val="68676C"/>
        </a:dk2>
        <a:lt2>
          <a:srgbClr val="8E93C6"/>
        </a:lt2>
        <a:accent1>
          <a:srgbClr val="274897"/>
        </a:accent1>
        <a:accent2>
          <a:srgbClr val="00A4E8"/>
        </a:accent2>
        <a:accent3>
          <a:srgbClr val="FFFFFF"/>
        </a:accent3>
        <a:accent4>
          <a:srgbClr val="58575B"/>
        </a:accent4>
        <a:accent5>
          <a:srgbClr val="ACB1C9"/>
        </a:accent5>
        <a:accent6>
          <a:srgbClr val="0094D2"/>
        </a:accent6>
        <a:hlink>
          <a:srgbClr val="8889A0"/>
        </a:hlink>
        <a:folHlink>
          <a:srgbClr val="9B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22595</TotalTime>
  <Words>789</Words>
  <Application>Microsoft Office PowerPoint</Application>
  <PresentationFormat>On-screen Show (4:3)</PresentationFormat>
  <Paragraphs>214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David</vt:lpstr>
      <vt:lpstr>Times</vt:lpstr>
      <vt:lpstr>Times New Roman</vt:lpstr>
      <vt:lpstr>Wingdings</vt:lpstr>
      <vt:lpstr>INTosai</vt:lpstr>
      <vt:lpstr>Project Plan  Auditing Guidelines on Land organization and soil quality Management – Combating Desertification</vt:lpstr>
      <vt:lpstr>Project Team </vt:lpstr>
      <vt:lpstr>Land Degradation Neutral World</vt:lpstr>
      <vt:lpstr>Understanding of The Topic</vt:lpstr>
      <vt:lpstr>What is Desertification?</vt:lpstr>
      <vt:lpstr>Deserts</vt:lpstr>
      <vt:lpstr>Which areas are vulnerable?</vt:lpstr>
      <vt:lpstr>PowerPoint Presentation</vt:lpstr>
      <vt:lpstr>Global Facts &amp; Figures (Source: UNCCD)</vt:lpstr>
      <vt:lpstr>Global Facts &amp; Figures (Source: UNCCD)</vt:lpstr>
      <vt:lpstr>Causes of Desertification</vt:lpstr>
      <vt:lpstr>PowerPoint Presentation</vt:lpstr>
      <vt:lpstr>Global Partners in Combating Desertification </vt:lpstr>
      <vt:lpstr>Global Initiative to combat desertification </vt:lpstr>
      <vt:lpstr>Management Tools to Combat Desertification</vt:lpstr>
      <vt:lpstr>Project Objectives and Targets </vt:lpstr>
      <vt:lpstr>Project Scope</vt:lpstr>
      <vt:lpstr>Project Scope</vt:lpstr>
      <vt:lpstr>Project Scope</vt:lpstr>
      <vt:lpstr>Methodology</vt:lpstr>
      <vt:lpstr>Methodology</vt:lpstr>
      <vt:lpstr>Format of Case Study</vt:lpstr>
      <vt:lpstr>Key Questions to SAI</vt:lpstr>
      <vt:lpstr>Key Questions to SAI</vt:lpstr>
      <vt:lpstr>Thank you!</vt:lpstr>
    </vt:vector>
  </TitlesOfParts>
  <Company>Riigikontroll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Didik Ardiastanto</dc:creator>
  <cp:lastModifiedBy>Ami Rahmawati</cp:lastModifiedBy>
  <cp:revision>784</cp:revision>
  <cp:lastPrinted>2016-09-08T10:49:26Z</cp:lastPrinted>
  <dcterms:created xsi:type="dcterms:W3CDTF">2008-03-18T14:20:29Z</dcterms:created>
  <dcterms:modified xsi:type="dcterms:W3CDTF">2017-09-06T10:38:52Z</dcterms:modified>
</cp:coreProperties>
</file>