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7" r:id="rId6"/>
    <p:sldId id="265" r:id="rId7"/>
    <p:sldId id="260" r:id="rId8"/>
    <p:sldId id="266" r:id="rId9"/>
    <p:sldId id="269" r:id="rId10"/>
    <p:sldId id="261" r:id="rId11"/>
    <p:sldId id="268" r:id="rId12"/>
    <p:sldId id="262" r:id="rId13"/>
    <p:sldId id="264" r:id="rId14"/>
    <p:sldId id="263" r:id="rId15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38" d="100"/>
          <a:sy n="38" d="100"/>
        </p:scale>
        <p:origin x="72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CE50D2-CCD2-468A-B24D-5FA9AF940B4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3F7C02-7260-489C-A2DA-2F6675814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135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3F44EC2-402C-4078-A2F3-A2E7B00DBAB7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429C2-C04E-4762-A106-49B10FC2D506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79632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4EC2-402C-4078-A2F3-A2E7B00DBAB7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429C2-C04E-4762-A106-49B10FC2D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25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4EC2-402C-4078-A2F3-A2E7B00DBAB7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429C2-C04E-4762-A106-49B10FC2D50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31907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4EC2-402C-4078-A2F3-A2E7B00DBAB7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429C2-C04E-4762-A106-49B10FC2D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57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4EC2-402C-4078-A2F3-A2E7B00DBAB7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429C2-C04E-4762-A106-49B10FC2D50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50522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4EC2-402C-4078-A2F3-A2E7B00DBAB7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429C2-C04E-4762-A106-49B10FC2D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298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4EC2-402C-4078-A2F3-A2E7B00DBAB7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429C2-C04E-4762-A106-49B10FC2D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86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4EC2-402C-4078-A2F3-A2E7B00DBAB7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429C2-C04E-4762-A106-49B10FC2D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58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4EC2-402C-4078-A2F3-A2E7B00DBAB7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429C2-C04E-4762-A106-49B10FC2D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9632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00" userDrawn="1">
          <p15:clr>
            <a:srgbClr val="FBAE40"/>
          </p15:clr>
        </p15:guide>
        <p15:guide id="2" pos="540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4EC2-402C-4078-A2F3-A2E7B00DBAB7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429C2-C04E-4762-A106-49B10FC2D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3894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00" userDrawn="1">
          <p15:clr>
            <a:srgbClr val="FBAE40"/>
          </p15:clr>
        </p15:guide>
        <p15:guide id="2" pos="540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4EC2-402C-4078-A2F3-A2E7B00DBAB7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429C2-C04E-4762-A106-49B10FC2D50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9122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3F44EC2-402C-4078-A2F3-A2E7B00DBAB7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9C429C2-C04E-4762-A106-49B10FC2D50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25074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464" userDrawn="1">
          <p15:clr>
            <a:srgbClr val="F26B43"/>
          </p15:clr>
        </p15:guide>
        <p15:guide id="2" pos="5888" userDrawn="1">
          <p15:clr>
            <a:srgbClr val="F26B43"/>
          </p15:clr>
        </p15:guide>
        <p15:guide id="3" pos="6400" userDrawn="1">
          <p15:clr>
            <a:srgbClr val="F26B43"/>
          </p15:clr>
        </p15:guide>
        <p15:guide id="4" pos="9824" userDrawn="1">
          <p15:clr>
            <a:srgbClr val="F26B43"/>
          </p15:clr>
        </p15:guide>
        <p15:guide id="5" pos="320" userDrawn="1">
          <p15:clr>
            <a:srgbClr val="F26B43"/>
          </p15:clr>
        </p15:guide>
        <p15:guide id="6" orient="horz" pos="2160" userDrawn="1">
          <p15:clr>
            <a:srgbClr val="F26B43"/>
          </p15:clr>
        </p15:guide>
        <p15:guide id="7" pos="1848" userDrawn="1">
          <p15:clr>
            <a:srgbClr val="F26B43"/>
          </p15:clr>
        </p15:guide>
        <p15:guide id="8" orient="horz" pos="3960" userDrawn="1">
          <p15:clr>
            <a:srgbClr val="F26B43"/>
          </p15:clr>
        </p15:guide>
        <p15:guide id="9" orient="horz" pos="1536" userDrawn="1">
          <p15:clr>
            <a:srgbClr val="F26B43"/>
          </p15:clr>
        </p15:guide>
        <p15:guide id="10" orient="horz" pos="3840" userDrawn="1">
          <p15:clr>
            <a:srgbClr val="F26B43"/>
          </p15:clr>
        </p15:guide>
        <p15:guide id="11" pos="4416" userDrawn="1">
          <p15:clr>
            <a:srgbClr val="F26B43"/>
          </p15:clr>
        </p15:guide>
        <p15:guide id="12" pos="4800" userDrawn="1">
          <p15:clr>
            <a:srgbClr val="F26B43"/>
          </p15:clr>
        </p15:guide>
        <p15:guide id="13" orient="horz" pos="360" userDrawn="1">
          <p15:clr>
            <a:srgbClr val="F26B43"/>
          </p15:clr>
        </p15:guide>
        <p15:guide id="14" pos="7368" userDrawn="1">
          <p15:clr>
            <a:srgbClr val="F26B43"/>
          </p15:clr>
        </p15:guide>
        <p15:guide id="15" pos="2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gi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56396" y="1037516"/>
            <a:ext cx="4312693" cy="3349641"/>
          </a:xfrm>
        </p:spPr>
        <p:txBody>
          <a:bodyPr>
            <a:normAutofit/>
          </a:bodyPr>
          <a:lstStyle/>
          <a:p>
            <a:r>
              <a:rPr lang="en-US" sz="2200" dirty="0"/>
              <a:t>UPDATING </a:t>
            </a:r>
            <a:r>
              <a:rPr lang="en-US" sz="2200" dirty="0" smtClean="0"/>
              <a:t>THE 2007 </a:t>
            </a:r>
            <a:r>
              <a:rPr lang="en-US" sz="2200" dirty="0"/>
              <a:t>INTOSAI WGEA DOCUMENT: </a:t>
            </a:r>
            <a:br>
              <a:rPr lang="en-US" sz="2200" dirty="0"/>
            </a:br>
            <a:r>
              <a:rPr lang="en-US" dirty="0" smtClean="0"/>
              <a:t>AUDITING BIODIVERSITY: GUIDANCE FOR SAIs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SAI LESOTHO &amp; SAI INDONESIA</a:t>
            </a:r>
          </a:p>
          <a:p>
            <a:r>
              <a:rPr lang="en-US" dirty="0" smtClean="0"/>
              <a:t>WASHINGTON D.C., </a:t>
            </a:r>
          </a:p>
          <a:p>
            <a:r>
              <a:rPr lang="en-US" dirty="0" smtClean="0"/>
              <a:t>13 SEPTEMBER 2017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680" y="1168336"/>
            <a:ext cx="3565072" cy="4623205"/>
          </a:xfrm>
          <a:prstGeom prst="rect">
            <a:avLst/>
          </a:prstGeom>
          <a:ln w="76200">
            <a:solidFill>
              <a:schemeClr val="tx2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57693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PLANNED 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table of contents will slightly adjust the current document.</a:t>
            </a:r>
          </a:p>
          <a:p>
            <a:r>
              <a:rPr lang="en-US" dirty="0" smtClean="0"/>
              <a:t>Planned table of contents: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Introduction </a:t>
            </a:r>
          </a:p>
          <a:p>
            <a:pPr marL="736600" indent="-319088">
              <a:buFont typeface="Wingdings" panose="05000000000000000000" pitchFamily="2" charset="2"/>
              <a:buChar char="ü"/>
            </a:pPr>
            <a:r>
              <a:rPr lang="en-US" dirty="0" smtClean="0"/>
              <a:t>Additional issue on Nagoya Protocol and Agenda 2030</a:t>
            </a:r>
          </a:p>
          <a:p>
            <a:pPr marL="736600" indent="-319088">
              <a:buFont typeface="Wingdings" panose="05000000000000000000" pitchFamily="2" charset="2"/>
              <a:buChar char="ü"/>
            </a:pPr>
            <a:r>
              <a:rPr lang="en-US" dirty="0" smtClean="0"/>
              <a:t>Recent development in technology to audit Biodiversity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Chapter I. Background on Biodiversity</a:t>
            </a:r>
          </a:p>
          <a:p>
            <a:pPr marL="736600" indent="-319088">
              <a:buFont typeface="Wingdings" panose="05000000000000000000" pitchFamily="2" charset="2"/>
              <a:buChar char="ü"/>
            </a:pPr>
            <a:r>
              <a:rPr lang="en-US" dirty="0" smtClean="0"/>
              <a:t>Additional discussion on results of COP 13 and Strategic Plan of Biodiversity</a:t>
            </a:r>
          </a:p>
          <a:p>
            <a:pPr marL="736600" indent="-319088">
              <a:buFont typeface="Wingdings" panose="05000000000000000000" pitchFamily="2" charset="2"/>
              <a:buChar char="ü"/>
            </a:pPr>
            <a:r>
              <a:rPr lang="en-US" dirty="0"/>
              <a:t>Progress/Achievement made by countries in achieving Biodiversity targets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7156" y="447440"/>
            <a:ext cx="1763567" cy="2287003"/>
          </a:xfrm>
          <a:prstGeom prst="rect">
            <a:avLst/>
          </a:prstGeom>
          <a:ln w="76200">
            <a:solidFill>
              <a:schemeClr val="tx2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61607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PLANNED TABLE OF CONTENTS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709082"/>
            <a:ext cx="9720073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Chapter 2. Choosing and Designing Audits of Biodiversity </a:t>
            </a:r>
            <a:r>
              <a:rPr lang="en-US" dirty="0" smtClean="0">
                <a:sym typeface="Wingdings" panose="05000000000000000000" pitchFamily="2" charset="2"/>
              </a:rPr>
              <a:t> additional discussion on new Biodiversity tools could be used by Auditors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Chapter 3. Audits of Biodiversity </a:t>
            </a:r>
            <a:r>
              <a:rPr lang="en-US" dirty="0" smtClean="0">
                <a:sym typeface="Wingdings" panose="05000000000000000000" pitchFamily="2" charset="2"/>
              </a:rPr>
              <a:t> updates with recent audits and discuss how the audits could relate with the achievement of SDGs targets.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Appendix 1 and 3 </a:t>
            </a:r>
            <a:r>
              <a:rPr lang="en-US" dirty="0" smtClean="0">
                <a:sym typeface="Wingdings" panose="05000000000000000000" pitchFamily="2" charset="2"/>
              </a:rPr>
              <a:t> planned to be deleted and merged into the body of paper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ym typeface="Wingdings" panose="05000000000000000000" pitchFamily="2" charset="2"/>
              </a:rPr>
              <a:t>Appendix 2  planned to be updated with recent addition from regionals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ym typeface="Wingdings" panose="05000000000000000000" pitchFamily="2" charset="2"/>
              </a:rPr>
              <a:t>Appendix 4  planned to be replaced with Aichi Targets and SDGs targets (related with Biodiversity)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8099" y="310962"/>
            <a:ext cx="1763567" cy="2287003"/>
          </a:xfrm>
          <a:prstGeom prst="rect">
            <a:avLst/>
          </a:prstGeom>
          <a:ln w="76200">
            <a:solidFill>
              <a:schemeClr val="tx2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10158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TIMETABLES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638731"/>
              </p:ext>
            </p:extLst>
          </p:nvPr>
        </p:nvGraphicFramePr>
        <p:xfrm>
          <a:off x="1206690" y="1634926"/>
          <a:ext cx="10080008" cy="486141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54121">
                  <a:extLst>
                    <a:ext uri="{9D8B030D-6E8A-4147-A177-3AD203B41FA5}">
                      <a16:colId xmlns:a16="http://schemas.microsoft.com/office/drawing/2014/main" val="286876591"/>
                    </a:ext>
                  </a:extLst>
                </a:gridCol>
                <a:gridCol w="6009172">
                  <a:extLst>
                    <a:ext uri="{9D8B030D-6E8A-4147-A177-3AD203B41FA5}">
                      <a16:colId xmlns:a16="http://schemas.microsoft.com/office/drawing/2014/main" val="1248860224"/>
                    </a:ext>
                  </a:extLst>
                </a:gridCol>
                <a:gridCol w="3216715">
                  <a:extLst>
                    <a:ext uri="{9D8B030D-6E8A-4147-A177-3AD203B41FA5}">
                      <a16:colId xmlns:a16="http://schemas.microsoft.com/office/drawing/2014/main" val="1448245602"/>
                    </a:ext>
                  </a:extLst>
                </a:gridCol>
              </a:tblGrid>
              <a:tr h="372446">
                <a:tc>
                  <a:txBody>
                    <a:bodyPr/>
                    <a:lstStyle/>
                    <a:p>
                      <a:pPr marL="22860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600" dirty="0">
                          <a:solidFill>
                            <a:schemeClr val="bg1"/>
                          </a:solidFill>
                          <a:effectLst/>
                        </a:rPr>
                        <a:t>Stage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42" marR="59942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600" dirty="0">
                          <a:solidFill>
                            <a:schemeClr val="bg1"/>
                          </a:solidFill>
                          <a:effectLst/>
                        </a:rPr>
                        <a:t>Action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22860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42" marR="59942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600" dirty="0">
                          <a:solidFill>
                            <a:schemeClr val="bg1"/>
                          </a:solidFill>
                          <a:effectLst/>
                        </a:rPr>
                        <a:t>Date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42" marR="59942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704133"/>
                  </a:ext>
                </a:extLst>
              </a:tr>
              <a:tr h="372446">
                <a:tc>
                  <a:txBody>
                    <a:bodyPr/>
                    <a:lstStyle/>
                    <a:p>
                      <a:pPr marL="22860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600" b="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42" marR="5994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600" b="0" dirty="0">
                          <a:solidFill>
                            <a:schemeClr val="bg1"/>
                          </a:solidFill>
                          <a:effectLst/>
                        </a:rPr>
                        <a:t>Final Draft of Project Plan to WGEA Secretariat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42" marR="5994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</a:rPr>
                        <a:t>May</a:t>
                      </a:r>
                      <a:r>
                        <a:rPr lang="id-ID" sz="1600" b="0" dirty="0">
                          <a:solidFill>
                            <a:schemeClr val="bg1"/>
                          </a:solidFill>
                          <a:effectLst/>
                        </a:rPr>
                        <a:t> 2017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22860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42" marR="5994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257621"/>
                  </a:ext>
                </a:extLst>
              </a:tr>
              <a:tr h="372446">
                <a:tc>
                  <a:txBody>
                    <a:bodyPr/>
                    <a:lstStyle/>
                    <a:p>
                      <a:pPr marL="22860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600" b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42" marR="5994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600" b="0" dirty="0">
                          <a:solidFill>
                            <a:schemeClr val="bg1"/>
                          </a:solidFill>
                          <a:effectLst/>
                        </a:rPr>
                        <a:t>Receive comments from Steering Committee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42" marR="5994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600" b="0">
                          <a:solidFill>
                            <a:schemeClr val="bg1"/>
                          </a:solidFill>
                          <a:effectLst/>
                        </a:rPr>
                        <a:t>May - June  2017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22860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b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42" marR="5994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945120"/>
                  </a:ext>
                </a:extLst>
              </a:tr>
              <a:tr h="554794">
                <a:tc>
                  <a:txBody>
                    <a:bodyPr/>
                    <a:lstStyle/>
                    <a:p>
                      <a:pPr marL="22860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600" b="0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42" marR="5994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600" b="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r>
                        <a:rPr lang="id-ID" sz="1600" b="0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r>
                        <a:rPr lang="et-EE" sz="1600" b="0" baseline="30000" dirty="0">
                          <a:solidFill>
                            <a:schemeClr val="bg1"/>
                          </a:solidFill>
                          <a:effectLst/>
                        </a:rPr>
                        <a:t>th</a:t>
                      </a:r>
                      <a:r>
                        <a:rPr lang="et-EE" sz="1600" b="0" dirty="0">
                          <a:solidFill>
                            <a:schemeClr val="bg1"/>
                          </a:solidFill>
                          <a:effectLst/>
                        </a:rPr>
                        <a:t> Steering Committee, review and approve Project Plan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42" marR="5994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b="0" dirty="0">
                          <a:solidFill>
                            <a:schemeClr val="bg1"/>
                          </a:solidFill>
                          <a:effectLst/>
                        </a:rPr>
                        <a:t>Washington USA, </a:t>
                      </a:r>
                      <a:endParaRPr lang="en-US" sz="1600" b="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22860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b="0" dirty="0" smtClean="0">
                          <a:solidFill>
                            <a:schemeClr val="bg1"/>
                          </a:solidFill>
                          <a:effectLst/>
                        </a:rPr>
                        <a:t>September </a:t>
                      </a:r>
                      <a:r>
                        <a:rPr lang="id-ID" sz="1600" b="0" dirty="0">
                          <a:solidFill>
                            <a:schemeClr val="bg1"/>
                          </a:solidFill>
                          <a:effectLst/>
                        </a:rPr>
                        <a:t>11 - 14 2017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22860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42" marR="5994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589696"/>
                  </a:ext>
                </a:extLst>
              </a:tr>
              <a:tr h="372446">
                <a:tc>
                  <a:txBody>
                    <a:bodyPr/>
                    <a:lstStyle/>
                    <a:p>
                      <a:pPr marL="22860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600" b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42" marR="5994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600" b="0" dirty="0">
                          <a:solidFill>
                            <a:schemeClr val="bg1"/>
                          </a:solidFill>
                          <a:effectLst/>
                        </a:rPr>
                        <a:t>Final version of the Project Plan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42" marR="5994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</a:rPr>
                        <a:t>October 2017</a:t>
                      </a:r>
                    </a:p>
                    <a:p>
                      <a:pPr marL="22860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42" marR="5994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311239"/>
                  </a:ext>
                </a:extLst>
              </a:tr>
              <a:tr h="478140">
                <a:tc>
                  <a:txBody>
                    <a:bodyPr/>
                    <a:lstStyle/>
                    <a:p>
                      <a:pPr marL="22860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600" b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42" marR="5994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600" b="0" dirty="0">
                          <a:solidFill>
                            <a:schemeClr val="bg1"/>
                          </a:solidFill>
                          <a:effectLst/>
                        </a:rPr>
                        <a:t>Elaborated table of contents of the Project to the Secretariat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22860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42" marR="5994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</a:rPr>
                        <a:t>December 2017</a:t>
                      </a:r>
                    </a:p>
                    <a:p>
                      <a:pPr marL="22860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42" marR="5994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6485"/>
                  </a:ext>
                </a:extLst>
              </a:tr>
              <a:tr h="372446">
                <a:tc>
                  <a:txBody>
                    <a:bodyPr/>
                    <a:lstStyle/>
                    <a:p>
                      <a:pPr marL="22860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600" b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42" marR="5994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600" b="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r>
                        <a:rPr lang="id-ID" sz="1600" b="0" dirty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r>
                        <a:rPr lang="et-EE" sz="1600" b="0" baseline="30000" dirty="0">
                          <a:solidFill>
                            <a:schemeClr val="bg1"/>
                          </a:solidFill>
                          <a:effectLst/>
                        </a:rPr>
                        <a:t>th</a:t>
                      </a:r>
                      <a:r>
                        <a:rPr lang="et-EE" sz="1600" b="0" dirty="0">
                          <a:solidFill>
                            <a:schemeClr val="bg1"/>
                          </a:solidFill>
                          <a:effectLst/>
                        </a:rPr>
                        <a:t> WGEA</a:t>
                      </a:r>
                      <a:r>
                        <a:rPr lang="id-ID" sz="1600" b="0" dirty="0">
                          <a:solidFill>
                            <a:schemeClr val="bg1"/>
                          </a:solidFill>
                          <a:effectLst/>
                        </a:rPr>
                        <a:t> Assembly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22860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42" marR="5994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600" b="0" dirty="0">
                          <a:solidFill>
                            <a:schemeClr val="bg1"/>
                          </a:solidFill>
                          <a:effectLst/>
                        </a:rPr>
                        <a:t>March 2018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42" marR="5994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090474"/>
                  </a:ext>
                </a:extLst>
              </a:tr>
              <a:tr h="637520">
                <a:tc>
                  <a:txBody>
                    <a:bodyPr/>
                    <a:lstStyle/>
                    <a:p>
                      <a:pPr marL="22860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600" b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42" marR="5994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600" b="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r>
                        <a:rPr lang="id-ID" sz="1600" b="0" dirty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r>
                        <a:rPr lang="et-EE" sz="1600" b="0" baseline="30000" dirty="0">
                          <a:solidFill>
                            <a:schemeClr val="bg1"/>
                          </a:solidFill>
                          <a:effectLst/>
                        </a:rPr>
                        <a:t>th</a:t>
                      </a:r>
                      <a:r>
                        <a:rPr lang="et-EE" sz="1600" b="0" dirty="0">
                          <a:solidFill>
                            <a:schemeClr val="bg1"/>
                          </a:solidFill>
                          <a:effectLst/>
                        </a:rPr>
                        <a:t> Steering Committee meeting, approval of the Projects</a:t>
                      </a:r>
                      <a:r>
                        <a:rPr lang="id-ID" sz="1600" b="0" dirty="0">
                          <a:solidFill>
                            <a:schemeClr val="bg1"/>
                          </a:solidFill>
                          <a:effectLst/>
                        </a:rPr>
                        <a:t> output</a:t>
                      </a:r>
                      <a:r>
                        <a:rPr lang="et-EE" sz="1600" b="0" dirty="0">
                          <a:solidFill>
                            <a:schemeClr val="bg1"/>
                          </a:solidFill>
                          <a:effectLst/>
                        </a:rPr>
                        <a:t>, discussion of the ne</a:t>
                      </a:r>
                      <a:r>
                        <a:rPr lang="id-ID" sz="1600" b="0" dirty="0">
                          <a:solidFill>
                            <a:schemeClr val="bg1"/>
                          </a:solidFill>
                          <a:effectLst/>
                        </a:rPr>
                        <a:t>xt</a:t>
                      </a:r>
                      <a:r>
                        <a:rPr lang="et-EE" sz="1600" b="0" dirty="0">
                          <a:solidFill>
                            <a:schemeClr val="bg1"/>
                          </a:solidFill>
                          <a:effectLst/>
                        </a:rPr>
                        <a:t> work plan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22860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42" marR="5994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</a:rPr>
                        <a:t>November 2018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42" marR="5994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138868"/>
                  </a:ext>
                </a:extLst>
              </a:tr>
              <a:tr h="478140">
                <a:tc>
                  <a:txBody>
                    <a:bodyPr/>
                    <a:lstStyle/>
                    <a:p>
                      <a:pPr marL="22860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600" b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42" marR="5994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600" b="0">
                          <a:solidFill>
                            <a:schemeClr val="bg1"/>
                          </a:solidFill>
                          <a:effectLst/>
                        </a:rPr>
                        <a:t>Final draft of the Project </a:t>
                      </a:r>
                      <a:r>
                        <a:rPr lang="id-ID" sz="1600" b="0">
                          <a:solidFill>
                            <a:schemeClr val="bg1"/>
                          </a:solidFill>
                          <a:effectLst/>
                        </a:rPr>
                        <a:t>output </a:t>
                      </a:r>
                      <a:r>
                        <a:rPr lang="et-EE" sz="1600" b="0">
                          <a:solidFill>
                            <a:schemeClr val="bg1"/>
                          </a:solidFill>
                          <a:effectLst/>
                        </a:rPr>
                        <a:t>to the </a:t>
                      </a:r>
                      <a:r>
                        <a:rPr lang="id-ID" sz="1600" b="0">
                          <a:solidFill>
                            <a:schemeClr val="bg1"/>
                          </a:solidFill>
                          <a:effectLst/>
                        </a:rPr>
                        <a:t>S</a:t>
                      </a:r>
                      <a:r>
                        <a:rPr lang="et-EE" sz="1600" b="0">
                          <a:solidFill>
                            <a:schemeClr val="bg1"/>
                          </a:solidFill>
                          <a:effectLst/>
                        </a:rPr>
                        <a:t>ecretariat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22860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600" b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42" marR="5994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600" b="0" dirty="0">
                          <a:solidFill>
                            <a:schemeClr val="bg1"/>
                          </a:solidFill>
                          <a:effectLst/>
                        </a:rPr>
                        <a:t>February 2019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42" marR="5994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30529"/>
                  </a:ext>
                </a:extLst>
              </a:tr>
              <a:tr h="478140">
                <a:tc>
                  <a:txBody>
                    <a:bodyPr/>
                    <a:lstStyle/>
                    <a:p>
                      <a:pPr marL="22860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600" b="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42" marR="5994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600" b="0" dirty="0">
                          <a:solidFill>
                            <a:schemeClr val="bg1"/>
                          </a:solidFill>
                          <a:effectLst/>
                        </a:rPr>
                        <a:t>Final version of the Project </a:t>
                      </a:r>
                      <a:r>
                        <a:rPr lang="id-ID" sz="1600" b="0" dirty="0">
                          <a:solidFill>
                            <a:schemeClr val="bg1"/>
                          </a:solidFill>
                          <a:effectLst/>
                        </a:rPr>
                        <a:t>output </a:t>
                      </a:r>
                      <a:r>
                        <a:rPr lang="et-EE" sz="1600" b="0" dirty="0">
                          <a:solidFill>
                            <a:schemeClr val="bg1"/>
                          </a:solidFill>
                          <a:effectLst/>
                        </a:rPr>
                        <a:t>– translation, editing, printing etc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22860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42" marR="5994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</a:rPr>
                        <a:t>June 2019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42" marR="5994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844949"/>
                  </a:ext>
                </a:extLst>
              </a:tr>
              <a:tr h="372446">
                <a:tc>
                  <a:txBody>
                    <a:bodyPr/>
                    <a:lstStyle/>
                    <a:p>
                      <a:pPr marL="22860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600" b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n-US" sz="1600" b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42" marR="5994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600" b="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r>
                        <a:rPr lang="id-ID" sz="1600" b="0" dirty="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r>
                        <a:rPr lang="et-EE" sz="1600" b="0" baseline="30000" dirty="0">
                          <a:solidFill>
                            <a:schemeClr val="bg1"/>
                          </a:solidFill>
                          <a:effectLst/>
                        </a:rPr>
                        <a:t>th</a:t>
                      </a:r>
                      <a:r>
                        <a:rPr lang="et-EE" sz="1600" b="0" dirty="0">
                          <a:solidFill>
                            <a:schemeClr val="bg1"/>
                          </a:solidFill>
                          <a:effectLst/>
                        </a:rPr>
                        <a:t> WGEA </a:t>
                      </a:r>
                      <a:r>
                        <a:rPr lang="id-ID" sz="1600" b="0" dirty="0">
                          <a:solidFill>
                            <a:schemeClr val="bg1"/>
                          </a:solidFill>
                          <a:effectLst/>
                        </a:rPr>
                        <a:t>Assembly 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22860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42" marR="5994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b="0" dirty="0">
                          <a:solidFill>
                            <a:schemeClr val="bg1"/>
                          </a:solidFill>
                          <a:effectLst/>
                        </a:rPr>
                        <a:t>Sept</a:t>
                      </a:r>
                      <a:r>
                        <a:rPr lang="en-US" sz="1600" b="0" dirty="0">
                          <a:solidFill>
                            <a:schemeClr val="bg1"/>
                          </a:solidFill>
                          <a:effectLst/>
                        </a:rPr>
                        <a:t>ember</a:t>
                      </a:r>
                      <a:r>
                        <a:rPr lang="id-ID" sz="1600" b="0" dirty="0">
                          <a:solidFill>
                            <a:schemeClr val="bg1"/>
                          </a:solidFill>
                          <a:effectLst/>
                        </a:rPr>
                        <a:t> 2019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42" marR="5994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336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69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u="sng" dirty="0"/>
              <a:t>Country</a:t>
            </a:r>
            <a:r>
              <a:rPr lang="en-US" sz="1800" dirty="0"/>
              <a:t>			: Lesotho</a:t>
            </a:r>
          </a:p>
          <a:p>
            <a:pPr marL="0" indent="0">
              <a:buNone/>
            </a:pPr>
            <a:r>
              <a:rPr lang="en-US" sz="1800" dirty="0"/>
              <a:t>Name 			: </a:t>
            </a:r>
            <a:r>
              <a:rPr lang="en-US" sz="1800" dirty="0" err="1"/>
              <a:t>Manako</a:t>
            </a:r>
            <a:r>
              <a:rPr lang="en-US" sz="1800" dirty="0"/>
              <a:t> </a:t>
            </a:r>
            <a:r>
              <a:rPr lang="en-US" sz="1800" dirty="0" err="1"/>
              <a:t>Ramonate</a:t>
            </a:r>
            <a:endParaRPr lang="en-US" sz="1800" dirty="0"/>
          </a:p>
          <a:p>
            <a:pPr marL="0" indent="0">
              <a:buNone/>
            </a:pPr>
            <a:r>
              <a:rPr lang="fr-CA" sz="1800" dirty="0"/>
              <a:t>E-mail			: mmanakor@yahoo.com</a:t>
            </a:r>
            <a:endParaRPr lang="en-US" sz="1800" dirty="0"/>
          </a:p>
          <a:p>
            <a:pPr marL="0" indent="0">
              <a:buNone/>
            </a:pPr>
            <a:r>
              <a:rPr lang="fr-CA" sz="1800" dirty="0"/>
              <a:t>Tel			: (+266) 58717649 mobile</a:t>
            </a:r>
            <a:r>
              <a:rPr lang="en-US" sz="1800" dirty="0"/>
              <a:t> OR (+266) 22317625/22314247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u="sng" dirty="0"/>
              <a:t>Country</a:t>
            </a:r>
            <a:r>
              <a:rPr lang="en-US" sz="1800" dirty="0"/>
              <a:t>			: Indonesia</a:t>
            </a:r>
          </a:p>
          <a:p>
            <a:pPr marL="0" indent="0">
              <a:buNone/>
            </a:pPr>
            <a:r>
              <a:rPr lang="en-US" sz="1800" dirty="0"/>
              <a:t>Name 			: Dominika Rosana</a:t>
            </a:r>
          </a:p>
          <a:p>
            <a:pPr marL="0" indent="0">
              <a:buNone/>
            </a:pPr>
            <a:r>
              <a:rPr lang="fr-CA" sz="1800" dirty="0"/>
              <a:t>E-mail			: dominika.rosana@bpk.go.id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Tel			: +6221-25549000 </a:t>
            </a:r>
            <a:r>
              <a:rPr lang="en-US" sz="1800" dirty="0" err="1"/>
              <a:t>ext</a:t>
            </a:r>
            <a:r>
              <a:rPr lang="en-US" sz="1800" dirty="0"/>
              <a:t> 1218 OR +62821-1233-2760 (mobile)</a:t>
            </a:r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4451" y="379201"/>
            <a:ext cx="1763567" cy="2287003"/>
          </a:xfrm>
          <a:prstGeom prst="rect">
            <a:avLst/>
          </a:prstGeom>
          <a:ln w="76200">
            <a:solidFill>
              <a:schemeClr val="tx2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94407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SESSION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 YOU!!</a:t>
            </a:r>
            <a:endParaRPr lang="en-US" dirty="0"/>
          </a:p>
        </p:txBody>
      </p:sp>
      <p:pic>
        <p:nvPicPr>
          <p:cNvPr id="2052" name="Picture 4" descr="http://4.bp.blogspot.com/-NB0TgXIeOyU/UswG0HkVXFI/AAAAAAAAADM/-RgeNDxK2EY/s1600/biodiversity-conservation-nature-science-00-01-minus-obvious-wor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9629"/>
            <a:ext cx="11353800" cy="4762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9158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BACKGROUND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OBJECTIVES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SCOPE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PROJECT TEAM MEMBERS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METHODOLOGY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INPUTS RECEIVED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PLANNED TABLE OF CONTENTS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TIMETABLE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CONTACT PERSON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2416" y="379201"/>
            <a:ext cx="1763567" cy="2287003"/>
          </a:xfrm>
          <a:prstGeom prst="rect">
            <a:avLst/>
          </a:prstGeom>
          <a:ln w="76200">
            <a:solidFill>
              <a:schemeClr val="tx2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79914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5138" indent="-403225">
              <a:buFont typeface="Wingdings" panose="05000000000000000000" pitchFamily="2" charset="2"/>
              <a:buChar char="Ø"/>
            </a:pPr>
            <a:r>
              <a:rPr lang="en-US" dirty="0" smtClean="0"/>
              <a:t>The continuously degraded living environment;</a:t>
            </a:r>
          </a:p>
          <a:p>
            <a:pPr marL="465138" indent="-403225">
              <a:buFont typeface="Wingdings" panose="05000000000000000000" pitchFamily="2" charset="2"/>
              <a:buChar char="Ø"/>
            </a:pPr>
            <a:r>
              <a:rPr lang="en-US" dirty="0" smtClean="0"/>
              <a:t>Recent developments in Biodiversity issue (Agenda 2030);</a:t>
            </a:r>
          </a:p>
          <a:p>
            <a:pPr marL="465138" indent="-403225">
              <a:buFont typeface="Wingdings" panose="05000000000000000000" pitchFamily="2" charset="2"/>
              <a:buChar char="Ø"/>
            </a:pPr>
            <a:r>
              <a:rPr lang="en-US" dirty="0" smtClean="0"/>
              <a:t>The recent development of Strategic Plan for Biodiversity 2011-2020;</a:t>
            </a:r>
          </a:p>
          <a:p>
            <a:pPr marL="465138" indent="-403225">
              <a:buFont typeface="Wingdings" panose="05000000000000000000" pitchFamily="2" charset="2"/>
              <a:buChar char="Ø"/>
            </a:pPr>
            <a:r>
              <a:rPr lang="en-US" dirty="0" smtClean="0"/>
              <a:t>Current audit issues on Biodiversity.</a:t>
            </a:r>
          </a:p>
          <a:p>
            <a:pPr marL="465138" indent="-403225">
              <a:buFont typeface="Wingdings" panose="05000000000000000000" pitchFamily="2" charset="2"/>
              <a:buChar char="Ø"/>
            </a:pPr>
            <a:r>
              <a:rPr lang="en-US" dirty="0" smtClean="0"/>
              <a:t>In 2007, WGEA has already have a Guidance, and</a:t>
            </a:r>
          </a:p>
          <a:p>
            <a:pPr marL="61913" indent="0">
              <a:buNone/>
            </a:pPr>
            <a:r>
              <a:rPr lang="en-US" dirty="0"/>
              <a:t> </a:t>
            </a:r>
            <a:r>
              <a:rPr lang="en-US" dirty="0" smtClean="0"/>
              <a:t>    updates made to that document is considered </a:t>
            </a:r>
          </a:p>
          <a:p>
            <a:pPr marL="61913" indent="0">
              <a:buNone/>
            </a:pPr>
            <a:r>
              <a:rPr lang="en-US" dirty="0"/>
              <a:t> </a:t>
            </a:r>
            <a:r>
              <a:rPr lang="en-US" dirty="0" smtClean="0"/>
              <a:t>    necessary.</a:t>
            </a:r>
          </a:p>
          <a:p>
            <a:pPr marL="465138" indent="-403225">
              <a:buFont typeface="Wingdings" panose="05000000000000000000" pitchFamily="2" charset="2"/>
              <a:buChar char="Ø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2416" y="420145"/>
            <a:ext cx="1763567" cy="2287003"/>
          </a:xfrm>
          <a:prstGeom prst="rect">
            <a:avLst/>
          </a:prstGeom>
          <a:ln w="76200">
            <a:solidFill>
              <a:schemeClr val="tx2">
                <a:lumMod val="50000"/>
                <a:lumOff val="50000"/>
              </a:schemeClr>
            </a:solidFill>
          </a:ln>
        </p:spPr>
      </p:pic>
      <p:pic>
        <p:nvPicPr>
          <p:cNvPr id="5" name="Picture 2" descr="https://image.slidesharecdn.com/biodiversity-150312063058-conversion-gate01/95/biodiversity-value-and-threats-27-638.jpg?cb=1426160029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2" t="5111" r="2586"/>
          <a:stretch/>
        </p:blipFill>
        <p:spPr bwMode="auto">
          <a:xfrm>
            <a:off x="7640664" y="3822572"/>
            <a:ext cx="4122551" cy="2687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056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477072"/>
            <a:ext cx="9720073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project aims to update the INTOSAI WGEA 2007 Guidance Material on Auditing Biodiversity through: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Providing recent development on Biodiversity and how it has impacted the National Governments;</a:t>
            </a:r>
            <a:r>
              <a:rPr lang="et-EE" dirty="0"/>
              <a:t> </a:t>
            </a:r>
            <a:endParaRPr lang="en-US" dirty="0"/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Providing recent case studies based on the recent reports submitted to WGEA Database, recent national reports and interaction between CBD and other parties;</a:t>
            </a:r>
            <a:r>
              <a:rPr lang="et-EE" dirty="0"/>
              <a:t> </a:t>
            </a:r>
            <a:endParaRPr lang="en-US" dirty="0"/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Providing an improved audit steps and methods to perform Biodiversity audit</a:t>
            </a:r>
            <a:r>
              <a:rPr lang="et-EE" dirty="0"/>
              <a:t> </a:t>
            </a:r>
            <a:r>
              <a:rPr lang="en-US" dirty="0"/>
              <a:t>;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Mainstreaming Biodiversity as it fosters the implementation of Agenda </a:t>
            </a:r>
            <a:r>
              <a:rPr lang="en-US" dirty="0" smtClean="0"/>
              <a:t>2030.</a:t>
            </a:r>
            <a:endParaRPr lang="en-US" dirty="0"/>
          </a:p>
          <a:p>
            <a:pPr marL="0" indent="0">
              <a:buNone/>
            </a:pPr>
            <a:r>
              <a:rPr lang="et-EE" dirty="0"/>
              <a:t> 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1746" y="191522"/>
            <a:ext cx="1763567" cy="2287003"/>
          </a:xfrm>
          <a:prstGeom prst="rect">
            <a:avLst/>
          </a:prstGeom>
          <a:ln w="76200">
            <a:solidFill>
              <a:schemeClr val="tx2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59193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545309"/>
            <a:ext cx="9720073" cy="40233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The updated guidance will follow the outline of the published Guidance of 2007 which was as follow: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Introduction of the topic which include the international awareness, importance of biodiversity protection, and audits of biodiversity;(maybe we can also include here, the new developments since the last published guideline?)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Background on Biodiversity which include the scope, main threats and how it can be protected;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Choosing and Designing Audits of Biodiversity which explained main steps in designing audit in Biodiversity;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Audits of Biodiversity where several topics related to biodiversity will be explained through updated case studies from audits performed by SAIs worldwide based on WGEA Database.</a:t>
            </a:r>
          </a:p>
          <a:p>
            <a:pPr marL="0" indent="0">
              <a:buNone/>
            </a:pPr>
            <a:r>
              <a:rPr lang="en-US" dirty="0"/>
              <a:t>In the updated guidance, several appendices will be adjusted, especially ones contained with “no-longer” relevant data or outdated data.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7281" y="191522"/>
            <a:ext cx="1763567" cy="2287003"/>
          </a:xfrm>
          <a:prstGeom prst="rect">
            <a:avLst/>
          </a:prstGeom>
          <a:ln w="76200">
            <a:solidFill>
              <a:schemeClr val="tx2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0716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98864"/>
            <a:ext cx="9720072" cy="1499616"/>
          </a:xfrm>
        </p:spPr>
        <p:txBody>
          <a:bodyPr/>
          <a:lstStyle/>
          <a:p>
            <a:r>
              <a:rPr lang="en-US" dirty="0" smtClean="0"/>
              <a:t>PROJECT TEAM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CO-LEADERS : SAI LESOTHO AND SAI INDONESIA</a:t>
            </a:r>
          </a:p>
          <a:p>
            <a:r>
              <a:rPr lang="en-US" dirty="0" smtClean="0"/>
              <a:t>SUBCOMMITTEE MEMBERS:</a:t>
            </a:r>
          </a:p>
          <a:p>
            <a:pPr marL="860425" indent="-514350">
              <a:buFont typeface="+mj-lt"/>
              <a:buAutoNum type="arabicPeriod"/>
            </a:pPr>
            <a:r>
              <a:rPr lang="en-US" sz="2400" dirty="0"/>
              <a:t>SAI BRAZIL</a:t>
            </a:r>
          </a:p>
          <a:p>
            <a:pPr marL="860425" indent="-514350">
              <a:buFont typeface="+mj-lt"/>
              <a:buAutoNum type="arabicPeriod"/>
            </a:pPr>
            <a:r>
              <a:rPr lang="en-US" sz="2400" dirty="0"/>
              <a:t>SAI CAMEROON</a:t>
            </a:r>
          </a:p>
          <a:p>
            <a:pPr marL="860425" indent="-514350">
              <a:buFont typeface="+mj-lt"/>
              <a:buAutoNum type="arabicPeriod"/>
            </a:pPr>
            <a:r>
              <a:rPr lang="en-US" sz="2400" dirty="0"/>
              <a:t>SAI CHINA</a:t>
            </a:r>
          </a:p>
          <a:p>
            <a:pPr marL="860425" indent="-514350">
              <a:buFont typeface="+mj-lt"/>
              <a:buAutoNum type="arabicPeriod"/>
            </a:pPr>
            <a:r>
              <a:rPr lang="en-US" sz="2400" dirty="0"/>
              <a:t>SAI ESTONIA</a:t>
            </a:r>
          </a:p>
          <a:p>
            <a:pPr marL="860425" indent="-514350">
              <a:buFont typeface="+mj-lt"/>
              <a:buAutoNum type="arabicPeriod"/>
            </a:pPr>
            <a:r>
              <a:rPr lang="en-US" sz="2400" dirty="0" smtClean="0"/>
              <a:t>ECA</a:t>
            </a:r>
            <a:endParaRPr lang="en-US" sz="2400" dirty="0"/>
          </a:p>
          <a:p>
            <a:pPr marL="860425" indent="-514350">
              <a:buFont typeface="+mj-lt"/>
              <a:buAutoNum type="arabicPeriod"/>
            </a:pPr>
            <a:r>
              <a:rPr lang="en-US" sz="2400" dirty="0"/>
              <a:t>SAI NIGERIA</a:t>
            </a:r>
          </a:p>
          <a:p>
            <a:r>
              <a:rPr lang="en-US" dirty="0" smtClean="0"/>
              <a:t>PARTNER : UN-CBD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0529" y="119104"/>
            <a:ext cx="1763567" cy="2287003"/>
          </a:xfrm>
          <a:prstGeom prst="rect">
            <a:avLst/>
          </a:prstGeom>
          <a:ln w="76200">
            <a:solidFill>
              <a:schemeClr val="tx2">
                <a:lumMod val="50000"/>
                <a:lumOff val="50000"/>
              </a:schemeClr>
            </a:solidFill>
          </a:ln>
        </p:spPr>
      </p:pic>
      <p:sp>
        <p:nvSpPr>
          <p:cNvPr id="5" name="AutoShape 2" descr="Image result for china fla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" name="Picture 18" descr="http://www.brazil.org.za/brazil-images/brazil-flag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376" y="3436083"/>
            <a:ext cx="994486" cy="7401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" name="Picture 19" descr="https://i.ytimg.com/vi/83qYd7iwx4U/maxresdefault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857" y="4379356"/>
            <a:ext cx="983005" cy="6566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1" name="Picture 20" descr="https://upload.wikimedia.org/wikipedia/commons/thumb/8/8f/Flag_of_Estonia.svg/255px-Flag_of_Estonia.svg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9189" y="4707691"/>
            <a:ext cx="1052877" cy="7559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2" name="Picture 21" descr="http://cameroonflag.facts.co/cameroonflagimage1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2855" y="3636544"/>
            <a:ext cx="1127457" cy="7428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3" name="Picture 22" descr="http://www.flags.net/images/largeflags/EUUN0001.GIF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2121" y="3436083"/>
            <a:ext cx="1060384" cy="7429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4" name="Picture 23" descr="https://upload.wikimedia.org/wikipedia/commons/thumb/7/79/Flag_of_Nigeria.svg/2000px-Flag_of_Nigeria.svg.pn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2121" y="4488382"/>
            <a:ext cx="1060384" cy="68834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6" name="Picture 25" descr="http://www.icnf.pt/portal/pn/biodiversidade/ei/resource/img/cbd-logo-peq/image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0615" y="5550570"/>
            <a:ext cx="2336800" cy="1079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7" name="Picture 26" descr="http://www.worldatlas.com/webimage/flags/flags_database/Flag_of_Lesotho.pn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0731" y="2467680"/>
            <a:ext cx="1113430" cy="74721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8" name="Picture 27" descr="http://indonesiaflag.facts.co/indonesiaflagof/IndonesiaFlagImage.jp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4933" y="2467679"/>
            <a:ext cx="1129632" cy="74721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81072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Literature Study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Consultation with UN-CBD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Data mining on WGEA Data Base on Biodiversity Audits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Skype/In-depth interview/email communication with SAIs that have an outstanding performance in auditing biodiversity issues or innovation to audit biodiversity issues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Small survey could be performed to regional coordinators to update issues related to Biodiversity policy within their regions.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3508" y="392849"/>
            <a:ext cx="1763567" cy="2287003"/>
          </a:xfrm>
          <a:prstGeom prst="rect">
            <a:avLst/>
          </a:prstGeom>
          <a:ln w="76200">
            <a:solidFill>
              <a:schemeClr val="tx2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27799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INPUTS RECEIVED FROM SAIS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646306"/>
              </p:ext>
            </p:extLst>
          </p:nvPr>
        </p:nvGraphicFramePr>
        <p:xfrm>
          <a:off x="341194" y="1569493"/>
          <a:ext cx="11477767" cy="5231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2600">
                  <a:extLst>
                    <a:ext uri="{9D8B030D-6E8A-4147-A177-3AD203B41FA5}">
                      <a16:colId xmlns:a16="http://schemas.microsoft.com/office/drawing/2014/main" val="2903625844"/>
                    </a:ext>
                  </a:extLst>
                </a:gridCol>
                <a:gridCol w="6323359">
                  <a:extLst>
                    <a:ext uri="{9D8B030D-6E8A-4147-A177-3AD203B41FA5}">
                      <a16:colId xmlns:a16="http://schemas.microsoft.com/office/drawing/2014/main" val="701515841"/>
                    </a:ext>
                  </a:extLst>
                </a:gridCol>
                <a:gridCol w="4051808">
                  <a:extLst>
                    <a:ext uri="{9D8B030D-6E8A-4147-A177-3AD203B41FA5}">
                      <a16:colId xmlns:a16="http://schemas.microsoft.com/office/drawing/2014/main" val="3617038902"/>
                    </a:ext>
                  </a:extLst>
                </a:gridCol>
              </a:tblGrid>
              <a:tr h="1310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effectLst/>
                          <a:latin typeface="Arial Narrow" panose="020B0606020202030204" pitchFamily="34" charset="0"/>
                        </a:rPr>
                        <a:t>SAI 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6" marR="57456" marT="28728" marB="28728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</a:rPr>
                        <a:t>INPUTS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6" marR="57456" marT="28728" marB="28728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</a:rPr>
                        <a:t>RESPONSE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6" marR="57456" marT="28728" marB="28728"/>
                </a:tc>
                <a:extLst>
                  <a:ext uri="{0D108BD9-81ED-4DB2-BD59-A6C34878D82A}">
                    <a16:rowId xmlns:a16="http://schemas.microsoft.com/office/drawing/2014/main" val="526684009"/>
                  </a:ext>
                </a:extLst>
              </a:tr>
              <a:tr h="49459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</a:rPr>
                        <a:t>ECA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6" marR="57456" marT="28728" marB="28728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dirty="0" smtClean="0">
                          <a:effectLst/>
                          <a:latin typeface="Arial Narrow" panose="020B0606020202030204" pitchFamily="34" charset="0"/>
                        </a:rPr>
                        <a:t>Shortening </a:t>
                      </a:r>
                      <a:r>
                        <a:rPr lang="en-GB" sz="1400" b="1" dirty="0">
                          <a:effectLst/>
                          <a:latin typeface="Arial Narrow" panose="020B0606020202030204" pitchFamily="34" charset="0"/>
                        </a:rPr>
                        <a:t>the background </a:t>
                      </a:r>
                      <a:r>
                        <a:rPr lang="en-GB" sz="1400" dirty="0">
                          <a:effectLst/>
                          <a:latin typeface="Arial Narrow" panose="020B0606020202030204" pitchFamily="34" charset="0"/>
                        </a:rPr>
                        <a:t>with particular focus to the need of updating current guidance </a:t>
                      </a:r>
                      <a:r>
                        <a:rPr lang="en-GB" sz="1400" dirty="0" smtClean="0">
                          <a:effectLst/>
                          <a:latin typeface="Arial Narrow" panose="020B0606020202030204" pitchFamily="34" charset="0"/>
                        </a:rPr>
                        <a:t>document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effectLst/>
                          <a:latin typeface="Arial Narrow" panose="020B0606020202030204" pitchFamily="34" charset="0"/>
                        </a:rPr>
                        <a:t>What </a:t>
                      </a:r>
                      <a:r>
                        <a:rPr lang="en-GB" sz="1400" dirty="0">
                          <a:effectLst/>
                          <a:latin typeface="Arial Narrow" panose="020B0606020202030204" pitchFamily="34" charset="0"/>
                        </a:rPr>
                        <a:t>is meant under </a:t>
                      </a:r>
                      <a:r>
                        <a:rPr lang="en-GB" sz="1400" b="1" dirty="0">
                          <a:effectLst/>
                          <a:latin typeface="Arial Narrow" panose="020B0606020202030204" pitchFamily="34" charset="0"/>
                        </a:rPr>
                        <a:t>recent development on Biodiversity</a:t>
                      </a:r>
                      <a:r>
                        <a:rPr lang="en-GB" sz="1400" dirty="0">
                          <a:effectLst/>
                          <a:latin typeface="Arial Narrow" panose="020B0606020202030204" pitchFamily="34" charset="0"/>
                        </a:rPr>
                        <a:t>? Is it meant recent legislative and strategic developments on Biodiversity? 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Arial Narrow" panose="020B0606020202030204" pitchFamily="34" charset="0"/>
                        </a:rPr>
                        <a:t>In terms of recent case studies, we would suggest this to be the last step in the update, and not limiting the sources to the </a:t>
                      </a:r>
                      <a:r>
                        <a:rPr lang="en-GB" sz="1400" b="1" dirty="0">
                          <a:effectLst/>
                          <a:latin typeface="Arial Narrow" panose="020B0606020202030204" pitchFamily="34" charset="0"/>
                        </a:rPr>
                        <a:t>WGEA database, as they might be outdated at this stage</a:t>
                      </a:r>
                      <a:r>
                        <a:rPr lang="en-GB" sz="1400" dirty="0"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Arial Narrow" panose="020B0606020202030204" pitchFamily="34" charset="0"/>
                        </a:rPr>
                        <a:t>Further clarification on </a:t>
                      </a:r>
                      <a:r>
                        <a:rPr lang="en-GB" sz="1400" b="1" dirty="0">
                          <a:effectLst/>
                          <a:latin typeface="Arial Narrow" panose="020B0606020202030204" pitchFamily="34" charset="0"/>
                        </a:rPr>
                        <a:t>“improved audit steps” </a:t>
                      </a:r>
                      <a:r>
                        <a:rPr lang="en-GB" sz="1400" dirty="0">
                          <a:effectLst/>
                          <a:latin typeface="Arial Narrow" panose="020B0606020202030204" pitchFamily="34" charset="0"/>
                        </a:rPr>
                        <a:t>is needed, and </a:t>
                      </a:r>
                      <a:r>
                        <a:rPr lang="en-GB" sz="1400" b="1" dirty="0">
                          <a:effectLst/>
                          <a:latin typeface="Arial Narrow" panose="020B0606020202030204" pitchFamily="34" charset="0"/>
                        </a:rPr>
                        <a:t>“Mainstreaming Biodiversity as it fosters the implementation of Agenda 2030” </a:t>
                      </a:r>
                      <a:r>
                        <a:rPr lang="en-GB" sz="1400" dirty="0">
                          <a:effectLst/>
                          <a:latin typeface="Arial Narrow" panose="020B0606020202030204" pitchFamily="34" charset="0"/>
                        </a:rPr>
                        <a:t>should be explained. 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effectLst/>
                          <a:latin typeface="Arial Narrow" panose="020B0606020202030204" pitchFamily="34" charset="0"/>
                        </a:rPr>
                        <a:t>It </a:t>
                      </a:r>
                      <a:r>
                        <a:rPr lang="en-GB" sz="1400" dirty="0">
                          <a:effectLst/>
                          <a:latin typeface="Arial Narrow" panose="020B0606020202030204" pitchFamily="34" charset="0"/>
                        </a:rPr>
                        <a:t>should be clarified </a:t>
                      </a:r>
                      <a:r>
                        <a:rPr lang="en-GB" sz="1400" b="1" dirty="0">
                          <a:effectLst/>
                          <a:latin typeface="Arial Narrow" panose="020B0606020202030204" pitchFamily="34" charset="0"/>
                        </a:rPr>
                        <a:t>what steps in choosing and designing audit on biodiversity are meant here </a:t>
                      </a:r>
                      <a:r>
                        <a:rPr lang="en-GB" sz="1400" dirty="0">
                          <a:effectLst/>
                          <a:latin typeface="Arial Narrow" panose="020B0606020202030204" pitchFamily="34" charset="0"/>
                        </a:rPr>
                        <a:t>and what is the difference with the usual ones in the auditing standards and guidelines. Is it meant that to the </a:t>
                      </a:r>
                      <a:r>
                        <a:rPr lang="en-GB" sz="1400" b="1" dirty="0">
                          <a:effectLst/>
                          <a:latin typeface="Arial Narrow" panose="020B0606020202030204" pitchFamily="34" charset="0"/>
                        </a:rPr>
                        <a:t>main standards </a:t>
                      </a:r>
                      <a:r>
                        <a:rPr lang="en-GB" sz="1400" dirty="0">
                          <a:effectLst/>
                          <a:latin typeface="Arial Narrow" panose="020B0606020202030204" pitchFamily="34" charset="0"/>
                        </a:rPr>
                        <a:t>will be referenced and </a:t>
                      </a:r>
                      <a:r>
                        <a:rPr lang="en-GB" sz="1400" b="1" dirty="0">
                          <a:effectLst/>
                          <a:latin typeface="Arial Narrow" panose="020B0606020202030204" pitchFamily="34" charset="0"/>
                        </a:rPr>
                        <a:t>only specific criteria </a:t>
                      </a:r>
                      <a:r>
                        <a:rPr lang="en-GB" sz="1400" dirty="0">
                          <a:effectLst/>
                          <a:latin typeface="Arial Narrow" panose="020B0606020202030204" pitchFamily="34" charset="0"/>
                        </a:rPr>
                        <a:t>or others will be elaborated?    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effectLst/>
                          <a:latin typeface="Arial Narrow" panose="020B0606020202030204" pitchFamily="34" charset="0"/>
                        </a:rPr>
                        <a:t>The </a:t>
                      </a:r>
                      <a:r>
                        <a:rPr lang="en-GB" sz="1400" dirty="0">
                          <a:effectLst/>
                          <a:latin typeface="Arial Narrow" panose="020B0606020202030204" pitchFamily="34" charset="0"/>
                        </a:rPr>
                        <a:t>information provided in the paragraph in one sentence needs to be structured and elaborated, e.g. there are three issues mentioned apart from literature review. What do we do with </a:t>
                      </a:r>
                      <a:r>
                        <a:rPr lang="en-GB" sz="1400" b="1" dirty="0">
                          <a:effectLst/>
                          <a:latin typeface="Arial Narrow" panose="020B0606020202030204" pitchFamily="34" charset="0"/>
                        </a:rPr>
                        <a:t>“</a:t>
                      </a:r>
                      <a:r>
                        <a:rPr lang="en-US" sz="1400" b="1" dirty="0">
                          <a:effectLst/>
                          <a:latin typeface="Arial Narrow" panose="020B0606020202030204" pitchFamily="34" charset="0"/>
                        </a:rPr>
                        <a:t>Performance Audit, and Special Purpose Audit”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</a:rPr>
                        <a:t>, and what is </a:t>
                      </a:r>
                      <a:r>
                        <a:rPr lang="en-US" sz="1400" b="1" dirty="0">
                          <a:effectLst/>
                          <a:latin typeface="Arial Narrow" panose="020B0606020202030204" pitchFamily="34" charset="0"/>
                        </a:rPr>
                        <a:t>“case/audit reports studies in the field of Biodiversity”? 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</a:rPr>
                        <a:t>Does it mean the </a:t>
                      </a:r>
                      <a:r>
                        <a:rPr lang="en-US" sz="1400" b="1" dirty="0">
                          <a:effectLst/>
                          <a:latin typeface="Arial Narrow" panose="020B0606020202030204" pitchFamily="34" charset="0"/>
                        </a:rPr>
                        <a:t>case studies to be collected and included in the guidance document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</a:rPr>
                        <a:t>? What is the </a:t>
                      </a:r>
                      <a:r>
                        <a:rPr lang="en-US" sz="1400" b="1" dirty="0">
                          <a:effectLst/>
                          <a:latin typeface="Arial Narrow" panose="020B0606020202030204" pitchFamily="34" charset="0"/>
                        </a:rPr>
                        <a:t>objective to carry out a survey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</a:rPr>
                        <a:t>; does it intend to provide additional information on what needs to be updated? 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6" marR="57456" marT="28728" marB="28728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sz="14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effectLst/>
                          <a:latin typeface="Arial Narrow" panose="020B0606020202030204" pitchFamily="34" charset="0"/>
                        </a:rPr>
                        <a:t>Generally agree with shortening</a:t>
                      </a:r>
                      <a:r>
                        <a:rPr lang="en-US" sz="1400" baseline="0" dirty="0" smtClean="0">
                          <a:effectLst/>
                          <a:latin typeface="Arial Narrow" panose="020B0606020202030204" pitchFamily="34" charset="0"/>
                        </a:rPr>
                        <a:t> the background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effectLst/>
                          <a:latin typeface="Arial Narrow" panose="020B0606020202030204" pitchFamily="34" charset="0"/>
                        </a:rPr>
                        <a:t>Recent developments include the SDGs, the result of COP 13 and other tools used in measuring Biodiversity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effectLst/>
                          <a:latin typeface="Arial Narrow" panose="020B0606020202030204" pitchFamily="34" charset="0"/>
                        </a:rPr>
                        <a:t>Recent case studies will be obtained through data from all around the world with the help of CBD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effectLst/>
                          <a:latin typeface="Arial Narrow" panose="020B0606020202030204" pitchFamily="34" charset="0"/>
                        </a:rPr>
                        <a:t>Improved audit steps actually we plan to add latest improvement in audit tools in Biodiversity issues.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effectLst/>
                          <a:latin typeface="Arial Narrow" panose="020B0606020202030204" pitchFamily="34" charset="0"/>
                        </a:rPr>
                        <a:t>Mainstreaming Biodiversity to achieve SDGs means the audit on biodiversity should underline the biodiversity issue to support the achievement of SDGs target related to it.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effectLst/>
                          <a:latin typeface="Arial Narrow" panose="020B0606020202030204" pitchFamily="34" charset="0"/>
                        </a:rPr>
                        <a:t>Performance and special purpose audit that have been be performed by SAIs to audit issue of biodiversity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effectLst/>
                          <a:latin typeface="Arial Narrow" panose="020B0606020202030204" pitchFamily="34" charset="0"/>
                        </a:rPr>
                        <a:t>Case and audit reports will be collected with the help of CBD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>
                          <a:effectLst/>
                          <a:latin typeface="Arial Narrow" panose="020B0606020202030204" pitchFamily="34" charset="0"/>
                        </a:rPr>
                        <a:t>Survey will be performed to update on the information regarding the national policy/regional policy of biodiversity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456" marR="57456" marT="28728" marB="28728"/>
                </a:tc>
                <a:extLst>
                  <a:ext uri="{0D108BD9-81ED-4DB2-BD59-A6C34878D82A}">
                    <a16:rowId xmlns:a16="http://schemas.microsoft.com/office/drawing/2014/main" val="1529865885"/>
                  </a:ext>
                </a:extLst>
              </a:tr>
            </a:tbl>
          </a:graphicData>
        </a:graphic>
      </p:graphicFrame>
      <p:pic>
        <p:nvPicPr>
          <p:cNvPr id="6" name="Picture 5" descr="http://www.flags.net/images/largeflags/EUUN0001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61" y="2224585"/>
            <a:ext cx="814331" cy="5487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33144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INPUTS RECEIVED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8569331"/>
              </p:ext>
            </p:extLst>
          </p:nvPr>
        </p:nvGraphicFramePr>
        <p:xfrm>
          <a:off x="477672" y="1825524"/>
          <a:ext cx="11349797" cy="4834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308">
                  <a:extLst>
                    <a:ext uri="{9D8B030D-6E8A-4147-A177-3AD203B41FA5}">
                      <a16:colId xmlns:a16="http://schemas.microsoft.com/office/drawing/2014/main" val="3600407403"/>
                    </a:ext>
                  </a:extLst>
                </a:gridCol>
                <a:gridCol w="6788022">
                  <a:extLst>
                    <a:ext uri="{9D8B030D-6E8A-4147-A177-3AD203B41FA5}">
                      <a16:colId xmlns:a16="http://schemas.microsoft.com/office/drawing/2014/main" val="1424912586"/>
                    </a:ext>
                  </a:extLst>
                </a:gridCol>
                <a:gridCol w="3471467">
                  <a:extLst>
                    <a:ext uri="{9D8B030D-6E8A-4147-A177-3AD203B41FA5}">
                      <a16:colId xmlns:a16="http://schemas.microsoft.com/office/drawing/2014/main" val="4256572638"/>
                    </a:ext>
                  </a:extLst>
                </a:gridCol>
              </a:tblGrid>
              <a:tr h="3775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</a:rPr>
                        <a:t>SAI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57" marR="84257" marT="42129" marB="42129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</a:rPr>
                        <a:t>INPUTS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57" marR="84257" marT="42129" marB="42129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</a:rPr>
                        <a:t>RESPONSE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57" marR="84257" marT="42129" marB="42129"/>
                </a:tc>
                <a:extLst>
                  <a:ext uri="{0D108BD9-81ED-4DB2-BD59-A6C34878D82A}">
                    <a16:rowId xmlns:a16="http://schemas.microsoft.com/office/drawing/2014/main" val="4131282917"/>
                  </a:ext>
                </a:extLst>
              </a:tr>
              <a:tr h="14856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</a:rPr>
                        <a:t>CHINA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57" marR="84257" marT="42129" marB="42129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</a:rPr>
                        <a:t>For the Introduction of Guidance, we suggest that add the expression like “</a:t>
                      </a:r>
                      <a:r>
                        <a:rPr lang="en-US" sz="1400" b="1" dirty="0">
                          <a:effectLst/>
                          <a:latin typeface="Arial Narrow" panose="020B0606020202030204" pitchFamily="34" charset="0"/>
                        </a:rPr>
                        <a:t>the need of regional cooperation for carrying out audits of biodiversity 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</a:rPr>
                        <a:t>”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</a:rPr>
                        <a:t>For the Chapter 1: Background on Biodiversity of Guidance, we suggest that add the expression </a:t>
                      </a:r>
                      <a:r>
                        <a:rPr lang="en-US" sz="1400" dirty="0" smtClean="0">
                          <a:effectLst/>
                          <a:latin typeface="Arial Narrow" panose="020B0606020202030204" pitchFamily="34" charset="0"/>
                        </a:rPr>
                        <a:t>like “</a:t>
                      </a:r>
                      <a:r>
                        <a:rPr lang="en-US" sz="1400" b="1" dirty="0">
                          <a:effectLst/>
                          <a:latin typeface="Arial Narrow" panose="020B0606020202030204" pitchFamily="34" charset="0"/>
                        </a:rPr>
                        <a:t>some SAIs pay constant attention to the biodiversity audits, and have taken good effect on achieving the 2020 goals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</a:rPr>
                        <a:t>”.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57" marR="84257" marT="42129" marB="4212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dirty="0" smtClean="0">
                          <a:effectLst/>
                          <a:latin typeface="Arial Narrow" panose="020B0606020202030204" pitchFamily="34" charset="0"/>
                        </a:rPr>
                        <a:t>Agree</a:t>
                      </a:r>
                      <a:r>
                        <a:rPr lang="en-US" sz="1400" baseline="0" dirty="0" smtClean="0">
                          <a:effectLst/>
                          <a:latin typeface="Arial Narrow" panose="020B0606020202030204" pitchFamily="34" charset="0"/>
                        </a:rPr>
                        <a:t> to include the suggestion within the Chapter I as it could motivate and encourage other nationalities to perform better measures to achieve the Aichi Targets.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257" marR="84257" marT="42129" marB="42129"/>
                </a:tc>
                <a:extLst>
                  <a:ext uri="{0D108BD9-81ED-4DB2-BD59-A6C34878D82A}">
                    <a16:rowId xmlns:a16="http://schemas.microsoft.com/office/drawing/2014/main" val="325739457"/>
                  </a:ext>
                </a:extLst>
              </a:tr>
              <a:tr h="14856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effectLst/>
                          <a:latin typeface="Arial Narrow" panose="020B0606020202030204" pitchFamily="34" charset="0"/>
                        </a:rPr>
                        <a:t>INDIA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57" marR="84257" marT="42129" marB="42129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N" sz="1400" dirty="0">
                          <a:effectLst/>
                          <a:latin typeface="Arial Narrow" panose="020B0606020202030204" pitchFamily="34" charset="0"/>
                        </a:rPr>
                        <a:t>The research paper could also include </a:t>
                      </a:r>
                      <a:r>
                        <a:rPr lang="en-IN" sz="1400" b="1" dirty="0">
                          <a:effectLst/>
                          <a:latin typeface="Arial Narrow" panose="020B0606020202030204" pitchFamily="34" charset="0"/>
                        </a:rPr>
                        <a:t>considerations for SAIs before starting the audit to increase the post-audit visibility of audit report</a:t>
                      </a:r>
                      <a:r>
                        <a:rPr lang="en-IN" sz="1400" dirty="0">
                          <a:effectLst/>
                          <a:latin typeface="Arial Narrow" panose="020B0606020202030204" pitchFamily="34" charset="0"/>
                        </a:rPr>
                        <a:t>. 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IN" sz="1400" dirty="0">
                          <a:effectLst/>
                          <a:latin typeface="Arial Narrow" panose="020B0606020202030204" pitchFamily="34" charset="0"/>
                        </a:rPr>
                        <a:t>The research paper could highlight </a:t>
                      </a:r>
                      <a:r>
                        <a:rPr lang="en-IN" sz="1400" b="1" dirty="0">
                          <a:effectLst/>
                          <a:latin typeface="Arial Narrow" panose="020B0606020202030204" pitchFamily="34" charset="0"/>
                        </a:rPr>
                        <a:t>how the SAIs are / could use the internet for widespread dissemination </a:t>
                      </a:r>
                      <a:r>
                        <a:rPr lang="en-IN" sz="1400" dirty="0">
                          <a:effectLst/>
                          <a:latin typeface="Arial Narrow" panose="020B0606020202030204" pitchFamily="34" charset="0"/>
                        </a:rPr>
                        <a:t>of the environmental audit results/databases, for fast retrieval of relevant information by various stakeholders.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57" marR="84257" marT="42129" marB="4212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dirty="0" smtClean="0">
                          <a:effectLst/>
                          <a:latin typeface="Arial Narrow" panose="020B0606020202030204" pitchFamily="34" charset="0"/>
                        </a:rPr>
                        <a:t>Need more clarification</a:t>
                      </a:r>
                      <a:r>
                        <a:rPr lang="en-US" sz="1400" baseline="0" dirty="0" smtClean="0">
                          <a:effectLst/>
                          <a:latin typeface="Arial Narrow" panose="020B0606020202030204" pitchFamily="34" charset="0"/>
                        </a:rPr>
                        <a:t> regarding the suggestion.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endParaRPr lang="en-US" sz="1400" baseline="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baseline="0" dirty="0" smtClean="0">
                          <a:effectLst/>
                          <a:latin typeface="Arial Narrow" panose="020B0606020202030204" pitchFamily="34" charset="0"/>
                        </a:rPr>
                        <a:t>Agree to highlight the issue within the Chapter 2. Choosing and Designing Audits of Biodiversity.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257" marR="84257" marT="42129" marB="42129"/>
                </a:tc>
                <a:extLst>
                  <a:ext uri="{0D108BD9-81ED-4DB2-BD59-A6C34878D82A}">
                    <a16:rowId xmlns:a16="http://schemas.microsoft.com/office/drawing/2014/main" val="3276897680"/>
                  </a:ext>
                </a:extLst>
              </a:tr>
              <a:tr h="14856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CZECH REPUBLIC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57" marR="84257" marT="42129" marB="42129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The project plan is very clear and comprehensible. We suggest only to </a:t>
                      </a:r>
                      <a:r>
                        <a:rPr lang="en-GB" sz="1400" b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add 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who will be the subcommittee members of this project and whether the colleagues from the </a:t>
                      </a:r>
                      <a:r>
                        <a:rPr lang="en-GB" sz="1400" b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SAI Brazil and the SAI Canada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(the main authors of the INTOSAI Guidance from 2007) are expected to participate in this project. 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57" marR="84257" marT="42129" marB="4212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400" dirty="0" smtClean="0">
                          <a:effectLst/>
                          <a:latin typeface="Arial Narrow" panose="020B0606020202030204" pitchFamily="34" charset="0"/>
                        </a:rPr>
                        <a:t>Currently SAI of Brazil is one of</a:t>
                      </a:r>
                      <a:r>
                        <a:rPr lang="en-US" sz="1400" baseline="0" dirty="0" smtClean="0">
                          <a:effectLst/>
                          <a:latin typeface="Arial Narrow" panose="020B0606020202030204" pitchFamily="34" charset="0"/>
                        </a:rPr>
                        <a:t> the Project Members.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4257" marR="84257" marT="42129" marB="42129"/>
                </a:tc>
                <a:extLst>
                  <a:ext uri="{0D108BD9-81ED-4DB2-BD59-A6C34878D82A}">
                    <a16:rowId xmlns:a16="http://schemas.microsoft.com/office/drawing/2014/main" val="76622734"/>
                  </a:ext>
                </a:extLst>
              </a:tr>
            </a:tbl>
          </a:graphicData>
        </a:graphic>
      </p:graphicFrame>
      <p:pic>
        <p:nvPicPr>
          <p:cNvPr id="5" name="Picture 4" descr="https://i.ytimg.com/vi/83qYd7iwx4U/maxresdefaul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922" y="2654821"/>
            <a:ext cx="791208" cy="4159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6" name="Picture 2" descr="https://vignette2.wikia.nocookie.net/bigbangtheory/images/6/68/Indian_flag.jpg/revision/latest?cb=2015051122021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922" y="3993939"/>
            <a:ext cx="791208" cy="5248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flags.net/images/largeflags/CZEC0001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922" y="5759082"/>
            <a:ext cx="745177" cy="4993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887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592</TotalTime>
  <Words>1278</Words>
  <Application>Microsoft Office PowerPoint</Application>
  <PresentationFormat>Widescreen</PresentationFormat>
  <Paragraphs>163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Arial Narrow</vt:lpstr>
      <vt:lpstr>Calibri</vt:lpstr>
      <vt:lpstr>Times New Roman</vt:lpstr>
      <vt:lpstr>Tw Cen MT</vt:lpstr>
      <vt:lpstr>Tw Cen MT Condensed</vt:lpstr>
      <vt:lpstr>Wingdings</vt:lpstr>
      <vt:lpstr>Wingdings 3</vt:lpstr>
      <vt:lpstr>Integral</vt:lpstr>
      <vt:lpstr>UPDATING THE 2007 INTOSAI WGEA DOCUMENT:  AUDITING BIODIVERSITY: GUIDANCE FOR SAIs</vt:lpstr>
      <vt:lpstr>AGENDA</vt:lpstr>
      <vt:lpstr>BACKGROUND</vt:lpstr>
      <vt:lpstr>OBJECTIVES</vt:lpstr>
      <vt:lpstr>SCOPE</vt:lpstr>
      <vt:lpstr>PROJECT TEAM MEMBERS</vt:lpstr>
      <vt:lpstr>METHODOLOGY</vt:lpstr>
      <vt:lpstr>INPUTS RECEIVED FROM SAIS</vt:lpstr>
      <vt:lpstr>INPUTS RECEIVED</vt:lpstr>
      <vt:lpstr>PLANNED TABLE OF CONTENTS</vt:lpstr>
      <vt:lpstr>PLANNED TABLE OF CONTENTS (cont’d)</vt:lpstr>
      <vt:lpstr>TIMETABLES</vt:lpstr>
      <vt:lpstr>CONTACT PERSON</vt:lpstr>
      <vt:lpstr>DISCUSSION SESSION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UPDATING 2007 INTOSAI WGEA DOCUMENT:  AUDITING BIODIVERSITY: GUIDANCE FOR SAIs</dc:title>
  <dc:creator>Dominika Dayvera Rosana</dc:creator>
  <cp:lastModifiedBy>Dominika Dayvera Rosana</cp:lastModifiedBy>
  <cp:revision>29</cp:revision>
  <cp:lastPrinted>2017-09-13T08:55:09Z</cp:lastPrinted>
  <dcterms:created xsi:type="dcterms:W3CDTF">2017-08-07T09:54:25Z</dcterms:created>
  <dcterms:modified xsi:type="dcterms:W3CDTF">2017-09-13T09:12:00Z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505618372</vt:i4>
  </property>
  <property fmtid="{D5CDD505-2E9C-101B-9397-08002B2CF9AE}" pid="3" name="_NewReviewCycle">
    <vt:lpwstr/>
  </property>
  <property fmtid="{D5CDD505-2E9C-101B-9397-08002B2CF9AE}" pid="4" name="_EmailSubject">
    <vt:lpwstr>Additional Presentations</vt:lpwstr>
  </property>
  <property fmtid="{D5CDD505-2E9C-101B-9397-08002B2CF9AE}" pid="5" name="_AuthorEmail">
    <vt:lpwstr>RossGJ@gao.gov</vt:lpwstr>
  </property>
  <property fmtid="{D5CDD505-2E9C-101B-9397-08002B2CF9AE}" pid="6" name="_AuthorEmailDisplayName">
    <vt:lpwstr>Ross, Gloria J</vt:lpwstr>
  </property>
</Properties>
</file>