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8"/>
  </p:notesMasterIdLst>
  <p:handoutMasterIdLst>
    <p:handoutMasterId r:id="rId19"/>
  </p:handoutMasterIdLst>
  <p:sldIdLst>
    <p:sldId id="256" r:id="rId3"/>
    <p:sldId id="260" r:id="rId4"/>
    <p:sldId id="340" r:id="rId5"/>
    <p:sldId id="349" r:id="rId6"/>
    <p:sldId id="306" r:id="rId7"/>
    <p:sldId id="350" r:id="rId8"/>
    <p:sldId id="353" r:id="rId9"/>
    <p:sldId id="364" r:id="rId10"/>
    <p:sldId id="365" r:id="rId11"/>
    <p:sldId id="348" r:id="rId12"/>
    <p:sldId id="330" r:id="rId13"/>
    <p:sldId id="362" r:id="rId14"/>
    <p:sldId id="351" r:id="rId15"/>
    <p:sldId id="356" r:id="rId16"/>
    <p:sldId id="35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anzazu Guillan Montero" initials="AGM" lastIdx="1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95" autoAdjust="0"/>
    <p:restoredTop sz="42378" autoAdjust="0"/>
  </p:normalViewPr>
  <p:slideViewPr>
    <p:cSldViewPr>
      <p:cViewPr varScale="1">
        <p:scale>
          <a:sx n="73" d="100"/>
          <a:sy n="73" d="100"/>
        </p:scale>
        <p:origin x="1116" y="78"/>
      </p:cViewPr>
      <p:guideLst>
        <p:guide orient="horz" pos="2160"/>
        <p:guide pos="2880"/>
      </p:guideLst>
    </p:cSldViewPr>
  </p:slideViewPr>
  <p:outlineViewPr>
    <p:cViewPr>
      <p:scale>
        <a:sx n="33" d="100"/>
        <a:sy n="33" d="100"/>
      </p:scale>
      <p:origin x="0" y="-29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A9669-4C8C-0B40-BF0D-E9088B4357D9}" type="doc">
      <dgm:prSet loTypeId="urn:microsoft.com/office/officeart/2005/8/layout/vList5" loCatId="process" qsTypeId="urn:microsoft.com/office/officeart/2005/8/quickstyle/simple4" qsCatId="simple" csTypeId="urn:microsoft.com/office/officeart/2005/8/colors/accent1_2#2" csCatId="accent1" phldr="1"/>
      <dgm:spPr/>
      <dgm:t>
        <a:bodyPr/>
        <a:lstStyle/>
        <a:p>
          <a:endParaRPr lang="en-US"/>
        </a:p>
      </dgm:t>
    </dgm:pt>
    <dgm:pt modelId="{93CDEF36-8808-D14B-98A5-5134336A894A}">
      <dgm:prSet phldrT="[Text]"/>
      <dgm:spPr/>
      <dgm:t>
        <a:bodyPr/>
        <a:lstStyle/>
        <a:p>
          <a:r>
            <a:rPr lang="en-US" noProof="0" dirty="0"/>
            <a:t>Building awareness and dissemination</a:t>
          </a:r>
        </a:p>
      </dgm:t>
    </dgm:pt>
    <dgm:pt modelId="{39239932-9935-6245-AE44-B13A363FF432}" type="parTrans" cxnId="{FA16A968-C93E-394E-B61E-C9053ADB2884}">
      <dgm:prSet/>
      <dgm:spPr/>
      <dgm:t>
        <a:bodyPr/>
        <a:lstStyle/>
        <a:p>
          <a:endParaRPr lang="en-US"/>
        </a:p>
      </dgm:t>
    </dgm:pt>
    <dgm:pt modelId="{3133BE03-30C5-254A-9D44-9EFE3CBEDC92}" type="sibTrans" cxnId="{FA16A968-C93E-394E-B61E-C9053ADB2884}">
      <dgm:prSet/>
      <dgm:spPr/>
      <dgm:t>
        <a:bodyPr/>
        <a:lstStyle/>
        <a:p>
          <a:endParaRPr lang="en-US"/>
        </a:p>
      </dgm:t>
    </dgm:pt>
    <dgm:pt modelId="{447CB8B5-C6AD-2B4F-A987-CFE1E4EEF3CB}">
      <dgm:prSet phldrT="[Text]"/>
      <dgm:spPr/>
      <dgm:t>
        <a:bodyPr/>
        <a:lstStyle/>
        <a:p>
          <a:r>
            <a:rPr lang="en-US" noProof="0" dirty="0"/>
            <a:t>Relate 2030 Agenda to country demands and priorities </a:t>
          </a:r>
        </a:p>
      </dgm:t>
    </dgm:pt>
    <dgm:pt modelId="{6AE7F9AF-0C6B-E84F-914D-D85586F9FDA9}" type="parTrans" cxnId="{0B95B91F-2AEC-E847-AF09-C216425AB0E5}">
      <dgm:prSet/>
      <dgm:spPr/>
      <dgm:t>
        <a:bodyPr/>
        <a:lstStyle/>
        <a:p>
          <a:endParaRPr lang="en-US"/>
        </a:p>
      </dgm:t>
    </dgm:pt>
    <dgm:pt modelId="{1AC2301E-964C-2A4B-9798-965D0755BA8E}" type="sibTrans" cxnId="{0B95B91F-2AEC-E847-AF09-C216425AB0E5}">
      <dgm:prSet/>
      <dgm:spPr/>
      <dgm:t>
        <a:bodyPr/>
        <a:lstStyle/>
        <a:p>
          <a:endParaRPr lang="en-US"/>
        </a:p>
      </dgm:t>
    </dgm:pt>
    <dgm:pt modelId="{34817870-9467-0B4A-B2FE-C7634D35592B}">
      <dgm:prSet phldrT="[Text]"/>
      <dgm:spPr/>
      <dgm:t>
        <a:bodyPr/>
        <a:lstStyle/>
        <a:p>
          <a:r>
            <a:rPr lang="en-US" noProof="0" dirty="0"/>
            <a:t>Engaging multiple stakeholders</a:t>
          </a:r>
        </a:p>
      </dgm:t>
    </dgm:pt>
    <dgm:pt modelId="{0F30C323-4FB3-534B-A79C-EC1F14CFA2EC}" type="parTrans" cxnId="{0C0E92D0-2BE0-D64B-9070-4944EEEE8D0B}">
      <dgm:prSet/>
      <dgm:spPr/>
      <dgm:t>
        <a:bodyPr/>
        <a:lstStyle/>
        <a:p>
          <a:endParaRPr lang="en-US"/>
        </a:p>
      </dgm:t>
    </dgm:pt>
    <dgm:pt modelId="{7DFACD08-E80B-BB4C-8DD0-538ADB49CCF9}" type="sibTrans" cxnId="{0C0E92D0-2BE0-D64B-9070-4944EEEE8D0B}">
      <dgm:prSet/>
      <dgm:spPr/>
      <dgm:t>
        <a:bodyPr/>
        <a:lstStyle/>
        <a:p>
          <a:endParaRPr lang="en-US"/>
        </a:p>
      </dgm:t>
    </dgm:pt>
    <dgm:pt modelId="{658C62F7-80F7-4E4A-924C-61196071E910}">
      <dgm:prSet phldrT="[Text]"/>
      <dgm:spPr/>
      <dgm:t>
        <a:bodyPr/>
        <a:lstStyle/>
        <a:p>
          <a:r>
            <a:rPr lang="en-US" noProof="0" dirty="0"/>
            <a:t>Ensure legitimacy, include different perspectives and create partnerships for implementation </a:t>
          </a:r>
        </a:p>
      </dgm:t>
    </dgm:pt>
    <dgm:pt modelId="{8C166851-E365-4847-961C-FC8F35F95DCF}" type="parTrans" cxnId="{66D99C1E-3336-AD4F-8227-B2ECE1BB80B4}">
      <dgm:prSet/>
      <dgm:spPr/>
      <dgm:t>
        <a:bodyPr/>
        <a:lstStyle/>
        <a:p>
          <a:endParaRPr lang="en-US"/>
        </a:p>
      </dgm:t>
    </dgm:pt>
    <dgm:pt modelId="{62C511F7-28C6-AD4C-BAB8-29F3F747C5BD}" type="sibTrans" cxnId="{66D99C1E-3336-AD4F-8227-B2ECE1BB80B4}">
      <dgm:prSet/>
      <dgm:spPr/>
      <dgm:t>
        <a:bodyPr/>
        <a:lstStyle/>
        <a:p>
          <a:endParaRPr lang="en-US"/>
        </a:p>
      </dgm:t>
    </dgm:pt>
    <dgm:pt modelId="{BFE8DFB9-5534-2F40-81ED-20FC3937BCD4}">
      <dgm:prSet phldrT="[Text]"/>
      <dgm:spPr/>
      <dgm:t>
        <a:bodyPr/>
        <a:lstStyle/>
        <a:p>
          <a:r>
            <a:rPr lang="en-US" noProof="0" dirty="0"/>
            <a:t>Tailoring SDGs to national, subnational and local contexts and setting priorities </a:t>
          </a:r>
        </a:p>
      </dgm:t>
    </dgm:pt>
    <dgm:pt modelId="{6CD80327-FAAE-F443-B88F-744C13DB435A}" type="parTrans" cxnId="{B80D24CB-4D3A-FC4D-936F-629EC850A246}">
      <dgm:prSet/>
      <dgm:spPr/>
      <dgm:t>
        <a:bodyPr/>
        <a:lstStyle/>
        <a:p>
          <a:endParaRPr lang="en-US"/>
        </a:p>
      </dgm:t>
    </dgm:pt>
    <dgm:pt modelId="{63725873-7117-6B4A-9736-66DF37E47D0F}" type="sibTrans" cxnId="{B80D24CB-4D3A-FC4D-936F-629EC850A246}">
      <dgm:prSet/>
      <dgm:spPr/>
      <dgm:t>
        <a:bodyPr/>
        <a:lstStyle/>
        <a:p>
          <a:endParaRPr lang="en-US"/>
        </a:p>
      </dgm:t>
    </dgm:pt>
    <dgm:pt modelId="{81DF2696-BD73-914F-B12A-9DD6454C4FD5}">
      <dgm:prSet phldrT="[Text]"/>
      <dgm:spPr/>
      <dgm:t>
        <a:bodyPr/>
        <a:lstStyle/>
        <a:p>
          <a:r>
            <a:rPr lang="en-US" noProof="0" dirty="0"/>
            <a:t>Integrate SDGs in planning and policy processes (not a separate agenda)</a:t>
          </a:r>
        </a:p>
      </dgm:t>
    </dgm:pt>
    <dgm:pt modelId="{F52BF70A-70CC-F249-8DE3-BC4005F050A5}" type="parTrans" cxnId="{49B413AF-89B5-114E-9B0D-C35FBF1C5FEC}">
      <dgm:prSet/>
      <dgm:spPr/>
      <dgm:t>
        <a:bodyPr/>
        <a:lstStyle/>
        <a:p>
          <a:endParaRPr lang="en-US"/>
        </a:p>
      </dgm:t>
    </dgm:pt>
    <dgm:pt modelId="{B65CB234-974F-C648-AAD7-4DC0462ECDBB}" type="sibTrans" cxnId="{49B413AF-89B5-114E-9B0D-C35FBF1C5FEC}">
      <dgm:prSet/>
      <dgm:spPr/>
      <dgm:t>
        <a:bodyPr/>
        <a:lstStyle/>
        <a:p>
          <a:endParaRPr lang="en-US"/>
        </a:p>
      </dgm:t>
    </dgm:pt>
    <dgm:pt modelId="{BEAF7EB4-CD93-9741-AD9A-7B379AEF9818}">
      <dgm:prSet phldrT="[Text]"/>
      <dgm:spPr/>
      <dgm:t>
        <a:bodyPr/>
        <a:lstStyle/>
        <a:p>
          <a:r>
            <a:rPr lang="en-US" noProof="0" dirty="0"/>
            <a:t>Creating horizontal and vertical policy coherence (sectors and levels of government)</a:t>
          </a:r>
        </a:p>
      </dgm:t>
    </dgm:pt>
    <dgm:pt modelId="{6986359B-46F8-9E40-AEEC-6E48CDC4CD75}" type="parTrans" cxnId="{F0B6DCD9-C672-3E43-9787-9479C29DBE49}">
      <dgm:prSet/>
      <dgm:spPr/>
      <dgm:t>
        <a:bodyPr/>
        <a:lstStyle/>
        <a:p>
          <a:endParaRPr lang="en-US"/>
        </a:p>
      </dgm:t>
    </dgm:pt>
    <dgm:pt modelId="{A9A26902-1856-144F-ADAE-11230045D221}" type="sibTrans" cxnId="{F0B6DCD9-C672-3E43-9787-9479C29DBE49}">
      <dgm:prSet/>
      <dgm:spPr/>
      <dgm:t>
        <a:bodyPr/>
        <a:lstStyle/>
        <a:p>
          <a:endParaRPr lang="en-US"/>
        </a:p>
      </dgm:t>
    </dgm:pt>
    <dgm:pt modelId="{1387D704-DBCE-CF42-9379-A6735463D2A9}">
      <dgm:prSet phldrT="[Text]"/>
      <dgm:spPr/>
      <dgm:t>
        <a:bodyPr/>
        <a:lstStyle/>
        <a:p>
          <a:r>
            <a:rPr lang="en-US" noProof="0" dirty="0"/>
            <a:t>Identifying and mobilizing resources</a:t>
          </a:r>
        </a:p>
      </dgm:t>
    </dgm:pt>
    <dgm:pt modelId="{9A82ABD9-0908-A748-B5F7-2F7F30E59069}" type="parTrans" cxnId="{5BAE8EDA-5E25-EB44-8997-2DB6A9D88C48}">
      <dgm:prSet/>
      <dgm:spPr/>
      <dgm:t>
        <a:bodyPr/>
        <a:lstStyle/>
        <a:p>
          <a:endParaRPr lang="en-US"/>
        </a:p>
      </dgm:t>
    </dgm:pt>
    <dgm:pt modelId="{E798BB65-2355-0F45-BF54-5766A22D3DAA}" type="sibTrans" cxnId="{5BAE8EDA-5E25-EB44-8997-2DB6A9D88C48}">
      <dgm:prSet/>
      <dgm:spPr/>
      <dgm:t>
        <a:bodyPr/>
        <a:lstStyle/>
        <a:p>
          <a:endParaRPr lang="en-US"/>
        </a:p>
      </dgm:t>
    </dgm:pt>
    <dgm:pt modelId="{761A97F5-D545-FD4E-BC16-AB1FF48A6B63}">
      <dgm:prSet phldrT="[Text]"/>
      <dgm:spPr/>
      <dgm:t>
        <a:bodyPr/>
        <a:lstStyle/>
        <a:p>
          <a:r>
            <a:rPr lang="en-US" noProof="0" dirty="0"/>
            <a:t>Monitoring, review and reporting</a:t>
          </a:r>
        </a:p>
      </dgm:t>
    </dgm:pt>
    <dgm:pt modelId="{B4141893-FB0F-A24A-B0A2-D6CE7C834686}" type="parTrans" cxnId="{E7A06EDD-7700-2942-BE37-69904808F26D}">
      <dgm:prSet/>
      <dgm:spPr/>
      <dgm:t>
        <a:bodyPr/>
        <a:lstStyle/>
        <a:p>
          <a:endParaRPr lang="en-US"/>
        </a:p>
      </dgm:t>
    </dgm:pt>
    <dgm:pt modelId="{C8310388-B9AD-1043-8EFD-5B43F9024922}" type="sibTrans" cxnId="{E7A06EDD-7700-2942-BE37-69904808F26D}">
      <dgm:prSet/>
      <dgm:spPr/>
      <dgm:t>
        <a:bodyPr/>
        <a:lstStyle/>
        <a:p>
          <a:endParaRPr lang="en-US"/>
        </a:p>
      </dgm:t>
    </dgm:pt>
    <dgm:pt modelId="{2E037E88-5B63-7641-8ABB-8B7E85F6DC7C}">
      <dgm:prSet phldrT="[Text]"/>
      <dgm:spPr/>
      <dgm:t>
        <a:bodyPr/>
        <a:lstStyle/>
        <a:p>
          <a:r>
            <a:rPr lang="en-US" noProof="0" dirty="0"/>
            <a:t>Develop integrated policy solutions that involve different sectors and levels of government and public administration </a:t>
          </a:r>
        </a:p>
      </dgm:t>
    </dgm:pt>
    <dgm:pt modelId="{6B5EA98B-82AB-C441-9317-92F693569247}" type="parTrans" cxnId="{AD8121E0-F2E2-744E-9476-BB05B7D90859}">
      <dgm:prSet/>
      <dgm:spPr/>
      <dgm:t>
        <a:bodyPr/>
        <a:lstStyle/>
        <a:p>
          <a:endParaRPr lang="en-US"/>
        </a:p>
      </dgm:t>
    </dgm:pt>
    <dgm:pt modelId="{31CFA847-8C22-FE48-A52A-2394DD5E6765}" type="sibTrans" cxnId="{AD8121E0-F2E2-744E-9476-BB05B7D90859}">
      <dgm:prSet/>
      <dgm:spPr/>
      <dgm:t>
        <a:bodyPr/>
        <a:lstStyle/>
        <a:p>
          <a:endParaRPr lang="en-US"/>
        </a:p>
      </dgm:t>
    </dgm:pt>
    <dgm:pt modelId="{BD99DE0C-3E8D-3543-B750-1A91A64ED6B4}">
      <dgm:prSet phldrT="[Text]"/>
      <dgm:spPr/>
      <dgm:t>
        <a:bodyPr/>
        <a:lstStyle/>
        <a:p>
          <a:r>
            <a:rPr lang="en-US" noProof="0" dirty="0"/>
            <a:t>Ensure resources (different sources) and necessary capacities for implementation (technology, data, etc.)</a:t>
          </a:r>
        </a:p>
      </dgm:t>
    </dgm:pt>
    <dgm:pt modelId="{BFDFF639-A0C3-CB47-88ED-754A99EF9271}" type="parTrans" cxnId="{63BB6424-B894-A544-9FC5-25E677C5D28A}">
      <dgm:prSet/>
      <dgm:spPr/>
      <dgm:t>
        <a:bodyPr/>
        <a:lstStyle/>
        <a:p>
          <a:endParaRPr lang="en-US"/>
        </a:p>
      </dgm:t>
    </dgm:pt>
    <dgm:pt modelId="{CCE6C213-6660-1842-9263-6F3146D3C9EF}" type="sibTrans" cxnId="{63BB6424-B894-A544-9FC5-25E677C5D28A}">
      <dgm:prSet/>
      <dgm:spPr/>
      <dgm:t>
        <a:bodyPr/>
        <a:lstStyle/>
        <a:p>
          <a:endParaRPr lang="en-US"/>
        </a:p>
      </dgm:t>
    </dgm:pt>
    <dgm:pt modelId="{86F21EF2-5098-BE41-914A-3AC7CA7FD38B}">
      <dgm:prSet phldrT="[Text]"/>
      <dgm:spPr/>
      <dgm:t>
        <a:bodyPr/>
        <a:lstStyle/>
        <a:p>
          <a:r>
            <a:rPr lang="en-US" noProof="0" dirty="0"/>
            <a:t>Measure progress towards the achievement of SDGs and ensure accountability for performance and results</a:t>
          </a:r>
        </a:p>
      </dgm:t>
    </dgm:pt>
    <dgm:pt modelId="{59124221-001D-3347-B6E9-37E2EFEF740F}" type="parTrans" cxnId="{B2AA9D17-FFD3-C642-AAFC-68E6B2E4F683}">
      <dgm:prSet/>
      <dgm:spPr/>
      <dgm:t>
        <a:bodyPr/>
        <a:lstStyle/>
        <a:p>
          <a:endParaRPr lang="en-US"/>
        </a:p>
      </dgm:t>
    </dgm:pt>
    <dgm:pt modelId="{4B17DA37-1DB0-834B-855C-B090209C7066}" type="sibTrans" cxnId="{B2AA9D17-FFD3-C642-AAFC-68E6B2E4F683}">
      <dgm:prSet/>
      <dgm:spPr/>
      <dgm:t>
        <a:bodyPr/>
        <a:lstStyle/>
        <a:p>
          <a:endParaRPr lang="en-US"/>
        </a:p>
      </dgm:t>
    </dgm:pt>
    <dgm:pt modelId="{8ADED3B3-E14A-C942-B60C-B1C6ECF39D3B}" type="pres">
      <dgm:prSet presAssocID="{2C7A9669-4C8C-0B40-BF0D-E9088B4357D9}" presName="Name0" presStyleCnt="0">
        <dgm:presLayoutVars>
          <dgm:dir/>
          <dgm:animLvl val="lvl"/>
          <dgm:resizeHandles val="exact"/>
        </dgm:presLayoutVars>
      </dgm:prSet>
      <dgm:spPr/>
      <dgm:t>
        <a:bodyPr/>
        <a:lstStyle/>
        <a:p>
          <a:endParaRPr lang="en-US"/>
        </a:p>
      </dgm:t>
    </dgm:pt>
    <dgm:pt modelId="{FACB1697-4A39-D648-871C-27FE38AA3B66}" type="pres">
      <dgm:prSet presAssocID="{93CDEF36-8808-D14B-98A5-5134336A894A}" presName="linNode" presStyleCnt="0"/>
      <dgm:spPr/>
    </dgm:pt>
    <dgm:pt modelId="{379A1E8E-BEDA-E142-B395-21E387C1EF1A}" type="pres">
      <dgm:prSet presAssocID="{93CDEF36-8808-D14B-98A5-5134336A894A}" presName="parentText" presStyleLbl="node1" presStyleIdx="0" presStyleCnt="6">
        <dgm:presLayoutVars>
          <dgm:chMax val="1"/>
          <dgm:bulletEnabled val="1"/>
        </dgm:presLayoutVars>
      </dgm:prSet>
      <dgm:spPr/>
      <dgm:t>
        <a:bodyPr/>
        <a:lstStyle/>
        <a:p>
          <a:endParaRPr lang="en-US"/>
        </a:p>
      </dgm:t>
    </dgm:pt>
    <dgm:pt modelId="{A474CFDD-6260-E54E-8F17-EDA3F2D5B957}" type="pres">
      <dgm:prSet presAssocID="{93CDEF36-8808-D14B-98A5-5134336A894A}" presName="descendantText" presStyleLbl="alignAccFollowNode1" presStyleIdx="0" presStyleCnt="6">
        <dgm:presLayoutVars>
          <dgm:bulletEnabled val="1"/>
        </dgm:presLayoutVars>
      </dgm:prSet>
      <dgm:spPr/>
      <dgm:t>
        <a:bodyPr/>
        <a:lstStyle/>
        <a:p>
          <a:endParaRPr lang="en-US"/>
        </a:p>
      </dgm:t>
    </dgm:pt>
    <dgm:pt modelId="{07508F09-1446-3341-9A11-DA2FB60502FE}" type="pres">
      <dgm:prSet presAssocID="{3133BE03-30C5-254A-9D44-9EFE3CBEDC92}" presName="sp" presStyleCnt="0"/>
      <dgm:spPr/>
    </dgm:pt>
    <dgm:pt modelId="{83F3A742-1FD8-C544-A41D-E2083264AA96}" type="pres">
      <dgm:prSet presAssocID="{34817870-9467-0B4A-B2FE-C7634D35592B}" presName="linNode" presStyleCnt="0"/>
      <dgm:spPr/>
    </dgm:pt>
    <dgm:pt modelId="{94261663-D740-F442-A1C7-44D7B6403E9D}" type="pres">
      <dgm:prSet presAssocID="{34817870-9467-0B4A-B2FE-C7634D35592B}" presName="parentText" presStyleLbl="node1" presStyleIdx="1" presStyleCnt="6">
        <dgm:presLayoutVars>
          <dgm:chMax val="1"/>
          <dgm:bulletEnabled val="1"/>
        </dgm:presLayoutVars>
      </dgm:prSet>
      <dgm:spPr/>
      <dgm:t>
        <a:bodyPr/>
        <a:lstStyle/>
        <a:p>
          <a:endParaRPr lang="en-US"/>
        </a:p>
      </dgm:t>
    </dgm:pt>
    <dgm:pt modelId="{33E4E4A3-6A13-2F48-96FF-02F7C69A7E6C}" type="pres">
      <dgm:prSet presAssocID="{34817870-9467-0B4A-B2FE-C7634D35592B}" presName="descendantText" presStyleLbl="alignAccFollowNode1" presStyleIdx="1" presStyleCnt="6">
        <dgm:presLayoutVars>
          <dgm:bulletEnabled val="1"/>
        </dgm:presLayoutVars>
      </dgm:prSet>
      <dgm:spPr/>
      <dgm:t>
        <a:bodyPr/>
        <a:lstStyle/>
        <a:p>
          <a:endParaRPr lang="en-US"/>
        </a:p>
      </dgm:t>
    </dgm:pt>
    <dgm:pt modelId="{942E3BA1-B3B1-7641-B9C8-8BEAD7BE13EB}" type="pres">
      <dgm:prSet presAssocID="{7DFACD08-E80B-BB4C-8DD0-538ADB49CCF9}" presName="sp" presStyleCnt="0"/>
      <dgm:spPr/>
    </dgm:pt>
    <dgm:pt modelId="{6FCA846D-06F4-074E-9BC8-BC9EA95F4D13}" type="pres">
      <dgm:prSet presAssocID="{BFE8DFB9-5534-2F40-81ED-20FC3937BCD4}" presName="linNode" presStyleCnt="0"/>
      <dgm:spPr/>
    </dgm:pt>
    <dgm:pt modelId="{129E6CB1-8140-8947-97B5-7E033D8E5133}" type="pres">
      <dgm:prSet presAssocID="{BFE8DFB9-5534-2F40-81ED-20FC3937BCD4}" presName="parentText" presStyleLbl="node1" presStyleIdx="2" presStyleCnt="6">
        <dgm:presLayoutVars>
          <dgm:chMax val="1"/>
          <dgm:bulletEnabled val="1"/>
        </dgm:presLayoutVars>
      </dgm:prSet>
      <dgm:spPr/>
      <dgm:t>
        <a:bodyPr/>
        <a:lstStyle/>
        <a:p>
          <a:endParaRPr lang="en-US"/>
        </a:p>
      </dgm:t>
    </dgm:pt>
    <dgm:pt modelId="{660A5D6D-9464-5F42-90FD-5181AEAA1899}" type="pres">
      <dgm:prSet presAssocID="{BFE8DFB9-5534-2F40-81ED-20FC3937BCD4}" presName="descendantText" presStyleLbl="alignAccFollowNode1" presStyleIdx="2" presStyleCnt="6">
        <dgm:presLayoutVars>
          <dgm:bulletEnabled val="1"/>
        </dgm:presLayoutVars>
      </dgm:prSet>
      <dgm:spPr/>
      <dgm:t>
        <a:bodyPr/>
        <a:lstStyle/>
        <a:p>
          <a:endParaRPr lang="en-US"/>
        </a:p>
      </dgm:t>
    </dgm:pt>
    <dgm:pt modelId="{02BEFB85-54D8-3140-AB11-385666061785}" type="pres">
      <dgm:prSet presAssocID="{63725873-7117-6B4A-9736-66DF37E47D0F}" presName="sp" presStyleCnt="0"/>
      <dgm:spPr/>
    </dgm:pt>
    <dgm:pt modelId="{6AA9696D-049E-6C47-A371-D969F9B3FFA9}" type="pres">
      <dgm:prSet presAssocID="{BEAF7EB4-CD93-9741-AD9A-7B379AEF9818}" presName="linNode" presStyleCnt="0"/>
      <dgm:spPr/>
    </dgm:pt>
    <dgm:pt modelId="{B62CC8B0-9DEA-9D4D-9761-7E9CE4A2EC45}" type="pres">
      <dgm:prSet presAssocID="{BEAF7EB4-CD93-9741-AD9A-7B379AEF9818}" presName="parentText" presStyleLbl="node1" presStyleIdx="3" presStyleCnt="6">
        <dgm:presLayoutVars>
          <dgm:chMax val="1"/>
          <dgm:bulletEnabled val="1"/>
        </dgm:presLayoutVars>
      </dgm:prSet>
      <dgm:spPr/>
      <dgm:t>
        <a:bodyPr/>
        <a:lstStyle/>
        <a:p>
          <a:endParaRPr lang="en-US"/>
        </a:p>
      </dgm:t>
    </dgm:pt>
    <dgm:pt modelId="{ABE84019-70F6-D74C-8D47-EFCDE4C8C977}" type="pres">
      <dgm:prSet presAssocID="{BEAF7EB4-CD93-9741-AD9A-7B379AEF9818}" presName="descendantText" presStyleLbl="alignAccFollowNode1" presStyleIdx="3" presStyleCnt="6">
        <dgm:presLayoutVars>
          <dgm:bulletEnabled val="1"/>
        </dgm:presLayoutVars>
      </dgm:prSet>
      <dgm:spPr/>
      <dgm:t>
        <a:bodyPr/>
        <a:lstStyle/>
        <a:p>
          <a:endParaRPr lang="en-US"/>
        </a:p>
      </dgm:t>
    </dgm:pt>
    <dgm:pt modelId="{B8C6F880-E04C-AE4A-A3A2-60EFB9825325}" type="pres">
      <dgm:prSet presAssocID="{A9A26902-1856-144F-ADAE-11230045D221}" presName="sp" presStyleCnt="0"/>
      <dgm:spPr/>
    </dgm:pt>
    <dgm:pt modelId="{DF7A93FE-8E62-2241-8FEA-6CE64DFAD717}" type="pres">
      <dgm:prSet presAssocID="{1387D704-DBCE-CF42-9379-A6735463D2A9}" presName="linNode" presStyleCnt="0"/>
      <dgm:spPr/>
    </dgm:pt>
    <dgm:pt modelId="{28D33EB6-4A3C-2049-82EA-E764B3146BC2}" type="pres">
      <dgm:prSet presAssocID="{1387D704-DBCE-CF42-9379-A6735463D2A9}" presName="parentText" presStyleLbl="node1" presStyleIdx="4" presStyleCnt="6">
        <dgm:presLayoutVars>
          <dgm:chMax val="1"/>
          <dgm:bulletEnabled val="1"/>
        </dgm:presLayoutVars>
      </dgm:prSet>
      <dgm:spPr/>
      <dgm:t>
        <a:bodyPr/>
        <a:lstStyle/>
        <a:p>
          <a:endParaRPr lang="en-US"/>
        </a:p>
      </dgm:t>
    </dgm:pt>
    <dgm:pt modelId="{469D56FD-0F6F-D941-88A0-7270A9341AF3}" type="pres">
      <dgm:prSet presAssocID="{1387D704-DBCE-CF42-9379-A6735463D2A9}" presName="descendantText" presStyleLbl="alignAccFollowNode1" presStyleIdx="4" presStyleCnt="6">
        <dgm:presLayoutVars>
          <dgm:bulletEnabled val="1"/>
        </dgm:presLayoutVars>
      </dgm:prSet>
      <dgm:spPr/>
      <dgm:t>
        <a:bodyPr/>
        <a:lstStyle/>
        <a:p>
          <a:endParaRPr lang="en-US"/>
        </a:p>
      </dgm:t>
    </dgm:pt>
    <dgm:pt modelId="{27644540-E60A-A949-B2FA-568828031AF8}" type="pres">
      <dgm:prSet presAssocID="{E798BB65-2355-0F45-BF54-5766A22D3DAA}" presName="sp" presStyleCnt="0"/>
      <dgm:spPr/>
    </dgm:pt>
    <dgm:pt modelId="{DE9B9050-553A-EE40-9BCC-0009D86774B1}" type="pres">
      <dgm:prSet presAssocID="{761A97F5-D545-FD4E-BC16-AB1FF48A6B63}" presName="linNode" presStyleCnt="0"/>
      <dgm:spPr/>
    </dgm:pt>
    <dgm:pt modelId="{4A08B929-64F4-F845-B598-F75787AEDB03}" type="pres">
      <dgm:prSet presAssocID="{761A97F5-D545-FD4E-BC16-AB1FF48A6B63}" presName="parentText" presStyleLbl="node1" presStyleIdx="5" presStyleCnt="6">
        <dgm:presLayoutVars>
          <dgm:chMax val="1"/>
          <dgm:bulletEnabled val="1"/>
        </dgm:presLayoutVars>
      </dgm:prSet>
      <dgm:spPr/>
      <dgm:t>
        <a:bodyPr/>
        <a:lstStyle/>
        <a:p>
          <a:endParaRPr lang="en-US"/>
        </a:p>
      </dgm:t>
    </dgm:pt>
    <dgm:pt modelId="{BE0D859E-8E65-4D40-A682-9D4B8265B490}" type="pres">
      <dgm:prSet presAssocID="{761A97F5-D545-FD4E-BC16-AB1FF48A6B63}" presName="descendantText" presStyleLbl="alignAccFollowNode1" presStyleIdx="5" presStyleCnt="6">
        <dgm:presLayoutVars>
          <dgm:bulletEnabled val="1"/>
        </dgm:presLayoutVars>
      </dgm:prSet>
      <dgm:spPr/>
      <dgm:t>
        <a:bodyPr/>
        <a:lstStyle/>
        <a:p>
          <a:endParaRPr lang="en-US"/>
        </a:p>
      </dgm:t>
    </dgm:pt>
  </dgm:ptLst>
  <dgm:cxnLst>
    <dgm:cxn modelId="{EBEE3204-881F-A542-BB25-7B7557457E2B}" type="presOf" srcId="{34817870-9467-0B4A-B2FE-C7634D35592B}" destId="{94261663-D740-F442-A1C7-44D7B6403E9D}" srcOrd="0" destOrd="0" presId="urn:microsoft.com/office/officeart/2005/8/layout/vList5"/>
    <dgm:cxn modelId="{B80D24CB-4D3A-FC4D-936F-629EC850A246}" srcId="{2C7A9669-4C8C-0B40-BF0D-E9088B4357D9}" destId="{BFE8DFB9-5534-2F40-81ED-20FC3937BCD4}" srcOrd="2" destOrd="0" parTransId="{6CD80327-FAAE-F443-B88F-744C13DB435A}" sibTransId="{63725873-7117-6B4A-9736-66DF37E47D0F}"/>
    <dgm:cxn modelId="{3BBCFC98-D4E7-3E4C-AF40-F7C5B3C980E7}" type="presOf" srcId="{658C62F7-80F7-4E4A-924C-61196071E910}" destId="{33E4E4A3-6A13-2F48-96FF-02F7C69A7E6C}" srcOrd="0" destOrd="0" presId="urn:microsoft.com/office/officeart/2005/8/layout/vList5"/>
    <dgm:cxn modelId="{FA16A968-C93E-394E-B61E-C9053ADB2884}" srcId="{2C7A9669-4C8C-0B40-BF0D-E9088B4357D9}" destId="{93CDEF36-8808-D14B-98A5-5134336A894A}" srcOrd="0" destOrd="0" parTransId="{39239932-9935-6245-AE44-B13A363FF432}" sibTransId="{3133BE03-30C5-254A-9D44-9EFE3CBEDC92}"/>
    <dgm:cxn modelId="{ED314C03-BE23-E349-A8DF-7A567DE72B39}" type="presOf" srcId="{2C7A9669-4C8C-0B40-BF0D-E9088B4357D9}" destId="{8ADED3B3-E14A-C942-B60C-B1C6ECF39D3B}" srcOrd="0" destOrd="0" presId="urn:microsoft.com/office/officeart/2005/8/layout/vList5"/>
    <dgm:cxn modelId="{B2AA9D17-FFD3-C642-AAFC-68E6B2E4F683}" srcId="{761A97F5-D545-FD4E-BC16-AB1FF48A6B63}" destId="{86F21EF2-5098-BE41-914A-3AC7CA7FD38B}" srcOrd="0" destOrd="0" parTransId="{59124221-001D-3347-B6E9-37E2EFEF740F}" sibTransId="{4B17DA37-1DB0-834B-855C-B090209C7066}"/>
    <dgm:cxn modelId="{E70E4CEF-BD36-B346-B5B2-CF04B6621033}" type="presOf" srcId="{86F21EF2-5098-BE41-914A-3AC7CA7FD38B}" destId="{BE0D859E-8E65-4D40-A682-9D4B8265B490}" srcOrd="0" destOrd="0" presId="urn:microsoft.com/office/officeart/2005/8/layout/vList5"/>
    <dgm:cxn modelId="{D148E7DE-0863-BF4A-B7CD-AA26FCF4E66B}" type="presOf" srcId="{93CDEF36-8808-D14B-98A5-5134336A894A}" destId="{379A1E8E-BEDA-E142-B395-21E387C1EF1A}" srcOrd="0" destOrd="0" presId="urn:microsoft.com/office/officeart/2005/8/layout/vList5"/>
    <dgm:cxn modelId="{49B413AF-89B5-114E-9B0D-C35FBF1C5FEC}" srcId="{BFE8DFB9-5534-2F40-81ED-20FC3937BCD4}" destId="{81DF2696-BD73-914F-B12A-9DD6454C4FD5}" srcOrd="0" destOrd="0" parTransId="{F52BF70A-70CC-F249-8DE3-BC4005F050A5}" sibTransId="{B65CB234-974F-C648-AAD7-4DC0462ECDBB}"/>
    <dgm:cxn modelId="{66D99C1E-3336-AD4F-8227-B2ECE1BB80B4}" srcId="{34817870-9467-0B4A-B2FE-C7634D35592B}" destId="{658C62F7-80F7-4E4A-924C-61196071E910}" srcOrd="0" destOrd="0" parTransId="{8C166851-E365-4847-961C-FC8F35F95DCF}" sibTransId="{62C511F7-28C6-AD4C-BAB8-29F3F747C5BD}"/>
    <dgm:cxn modelId="{E7A06EDD-7700-2942-BE37-69904808F26D}" srcId="{2C7A9669-4C8C-0B40-BF0D-E9088B4357D9}" destId="{761A97F5-D545-FD4E-BC16-AB1FF48A6B63}" srcOrd="5" destOrd="0" parTransId="{B4141893-FB0F-A24A-B0A2-D6CE7C834686}" sibTransId="{C8310388-B9AD-1043-8EFD-5B43F9024922}"/>
    <dgm:cxn modelId="{63BB6424-B894-A544-9FC5-25E677C5D28A}" srcId="{1387D704-DBCE-CF42-9379-A6735463D2A9}" destId="{BD99DE0C-3E8D-3543-B750-1A91A64ED6B4}" srcOrd="0" destOrd="0" parTransId="{BFDFF639-A0C3-CB47-88ED-754A99EF9271}" sibTransId="{CCE6C213-6660-1842-9263-6F3146D3C9EF}"/>
    <dgm:cxn modelId="{054C99B9-69F0-E147-9205-C16788B786F1}" type="presOf" srcId="{1387D704-DBCE-CF42-9379-A6735463D2A9}" destId="{28D33EB6-4A3C-2049-82EA-E764B3146BC2}" srcOrd="0" destOrd="0" presId="urn:microsoft.com/office/officeart/2005/8/layout/vList5"/>
    <dgm:cxn modelId="{567ECE27-8C27-D747-AA7A-79BD3833E00C}" type="presOf" srcId="{2E037E88-5B63-7641-8ABB-8B7E85F6DC7C}" destId="{ABE84019-70F6-D74C-8D47-EFCDE4C8C977}" srcOrd="0" destOrd="0" presId="urn:microsoft.com/office/officeart/2005/8/layout/vList5"/>
    <dgm:cxn modelId="{AD8121E0-F2E2-744E-9476-BB05B7D90859}" srcId="{BEAF7EB4-CD93-9741-AD9A-7B379AEF9818}" destId="{2E037E88-5B63-7641-8ABB-8B7E85F6DC7C}" srcOrd="0" destOrd="0" parTransId="{6B5EA98B-82AB-C441-9317-92F693569247}" sibTransId="{31CFA847-8C22-FE48-A52A-2394DD5E6765}"/>
    <dgm:cxn modelId="{4616568D-8F8F-6B4D-8F53-AD929E41521D}" type="presOf" srcId="{BD99DE0C-3E8D-3543-B750-1A91A64ED6B4}" destId="{469D56FD-0F6F-D941-88A0-7270A9341AF3}" srcOrd="0" destOrd="0" presId="urn:microsoft.com/office/officeart/2005/8/layout/vList5"/>
    <dgm:cxn modelId="{0C0E92D0-2BE0-D64B-9070-4944EEEE8D0B}" srcId="{2C7A9669-4C8C-0B40-BF0D-E9088B4357D9}" destId="{34817870-9467-0B4A-B2FE-C7634D35592B}" srcOrd="1" destOrd="0" parTransId="{0F30C323-4FB3-534B-A79C-EC1F14CFA2EC}" sibTransId="{7DFACD08-E80B-BB4C-8DD0-538ADB49CCF9}"/>
    <dgm:cxn modelId="{17C78253-AC60-D145-A553-0645E5C908D5}" type="presOf" srcId="{BEAF7EB4-CD93-9741-AD9A-7B379AEF9818}" destId="{B62CC8B0-9DEA-9D4D-9761-7E9CE4A2EC45}" srcOrd="0" destOrd="0" presId="urn:microsoft.com/office/officeart/2005/8/layout/vList5"/>
    <dgm:cxn modelId="{C0458A65-E096-B640-9898-3324D46F4D70}" type="presOf" srcId="{447CB8B5-C6AD-2B4F-A987-CFE1E4EEF3CB}" destId="{A474CFDD-6260-E54E-8F17-EDA3F2D5B957}" srcOrd="0" destOrd="0" presId="urn:microsoft.com/office/officeart/2005/8/layout/vList5"/>
    <dgm:cxn modelId="{DE2426C5-0C1E-CB40-BED1-58B87FFF7AED}" type="presOf" srcId="{BFE8DFB9-5534-2F40-81ED-20FC3937BCD4}" destId="{129E6CB1-8140-8947-97B5-7E033D8E5133}" srcOrd="0" destOrd="0" presId="urn:microsoft.com/office/officeart/2005/8/layout/vList5"/>
    <dgm:cxn modelId="{F0B6DCD9-C672-3E43-9787-9479C29DBE49}" srcId="{2C7A9669-4C8C-0B40-BF0D-E9088B4357D9}" destId="{BEAF7EB4-CD93-9741-AD9A-7B379AEF9818}" srcOrd="3" destOrd="0" parTransId="{6986359B-46F8-9E40-AEEC-6E48CDC4CD75}" sibTransId="{A9A26902-1856-144F-ADAE-11230045D221}"/>
    <dgm:cxn modelId="{0B95B91F-2AEC-E847-AF09-C216425AB0E5}" srcId="{93CDEF36-8808-D14B-98A5-5134336A894A}" destId="{447CB8B5-C6AD-2B4F-A987-CFE1E4EEF3CB}" srcOrd="0" destOrd="0" parTransId="{6AE7F9AF-0C6B-E84F-914D-D85586F9FDA9}" sibTransId="{1AC2301E-964C-2A4B-9798-965D0755BA8E}"/>
    <dgm:cxn modelId="{5BAE8EDA-5E25-EB44-8997-2DB6A9D88C48}" srcId="{2C7A9669-4C8C-0B40-BF0D-E9088B4357D9}" destId="{1387D704-DBCE-CF42-9379-A6735463D2A9}" srcOrd="4" destOrd="0" parTransId="{9A82ABD9-0908-A748-B5F7-2F7F30E59069}" sibTransId="{E798BB65-2355-0F45-BF54-5766A22D3DAA}"/>
    <dgm:cxn modelId="{93698DB5-5C22-E64E-A9C4-75FBF22CB2DF}" type="presOf" srcId="{761A97F5-D545-FD4E-BC16-AB1FF48A6B63}" destId="{4A08B929-64F4-F845-B598-F75787AEDB03}" srcOrd="0" destOrd="0" presId="urn:microsoft.com/office/officeart/2005/8/layout/vList5"/>
    <dgm:cxn modelId="{67E5198D-78E5-544B-BEAD-088545E58A83}" type="presOf" srcId="{81DF2696-BD73-914F-B12A-9DD6454C4FD5}" destId="{660A5D6D-9464-5F42-90FD-5181AEAA1899}" srcOrd="0" destOrd="0" presId="urn:microsoft.com/office/officeart/2005/8/layout/vList5"/>
    <dgm:cxn modelId="{7B4F360F-A9C4-4C4C-9460-763B65E164E3}" type="presParOf" srcId="{8ADED3B3-E14A-C942-B60C-B1C6ECF39D3B}" destId="{FACB1697-4A39-D648-871C-27FE38AA3B66}" srcOrd="0" destOrd="0" presId="urn:microsoft.com/office/officeart/2005/8/layout/vList5"/>
    <dgm:cxn modelId="{DD7C0B03-C8EE-674C-BB90-A3883759D14E}" type="presParOf" srcId="{FACB1697-4A39-D648-871C-27FE38AA3B66}" destId="{379A1E8E-BEDA-E142-B395-21E387C1EF1A}" srcOrd="0" destOrd="0" presId="urn:microsoft.com/office/officeart/2005/8/layout/vList5"/>
    <dgm:cxn modelId="{9468D4DC-87F9-4641-A211-B64A762A73B1}" type="presParOf" srcId="{FACB1697-4A39-D648-871C-27FE38AA3B66}" destId="{A474CFDD-6260-E54E-8F17-EDA3F2D5B957}" srcOrd="1" destOrd="0" presId="urn:microsoft.com/office/officeart/2005/8/layout/vList5"/>
    <dgm:cxn modelId="{59D0F873-9D48-D244-993E-D004D5013B64}" type="presParOf" srcId="{8ADED3B3-E14A-C942-B60C-B1C6ECF39D3B}" destId="{07508F09-1446-3341-9A11-DA2FB60502FE}" srcOrd="1" destOrd="0" presId="urn:microsoft.com/office/officeart/2005/8/layout/vList5"/>
    <dgm:cxn modelId="{D032D9E3-CD81-CB4E-9096-F1E3C70D7DAF}" type="presParOf" srcId="{8ADED3B3-E14A-C942-B60C-B1C6ECF39D3B}" destId="{83F3A742-1FD8-C544-A41D-E2083264AA96}" srcOrd="2" destOrd="0" presId="urn:microsoft.com/office/officeart/2005/8/layout/vList5"/>
    <dgm:cxn modelId="{07D48E09-EB51-924E-B112-A94288B12E3D}" type="presParOf" srcId="{83F3A742-1FD8-C544-A41D-E2083264AA96}" destId="{94261663-D740-F442-A1C7-44D7B6403E9D}" srcOrd="0" destOrd="0" presId="urn:microsoft.com/office/officeart/2005/8/layout/vList5"/>
    <dgm:cxn modelId="{C06E8B37-F833-FC4A-B5D6-16E93CF3E0BE}" type="presParOf" srcId="{83F3A742-1FD8-C544-A41D-E2083264AA96}" destId="{33E4E4A3-6A13-2F48-96FF-02F7C69A7E6C}" srcOrd="1" destOrd="0" presId="urn:microsoft.com/office/officeart/2005/8/layout/vList5"/>
    <dgm:cxn modelId="{8F40A623-BC1E-0E42-A37C-E3A642C9478F}" type="presParOf" srcId="{8ADED3B3-E14A-C942-B60C-B1C6ECF39D3B}" destId="{942E3BA1-B3B1-7641-B9C8-8BEAD7BE13EB}" srcOrd="3" destOrd="0" presId="urn:microsoft.com/office/officeart/2005/8/layout/vList5"/>
    <dgm:cxn modelId="{F2EBEE26-76A3-4B43-9192-D2B1784DE518}" type="presParOf" srcId="{8ADED3B3-E14A-C942-B60C-B1C6ECF39D3B}" destId="{6FCA846D-06F4-074E-9BC8-BC9EA95F4D13}" srcOrd="4" destOrd="0" presId="urn:microsoft.com/office/officeart/2005/8/layout/vList5"/>
    <dgm:cxn modelId="{E01B0E46-1830-4043-BD95-6D4B0B370A2B}" type="presParOf" srcId="{6FCA846D-06F4-074E-9BC8-BC9EA95F4D13}" destId="{129E6CB1-8140-8947-97B5-7E033D8E5133}" srcOrd="0" destOrd="0" presId="urn:microsoft.com/office/officeart/2005/8/layout/vList5"/>
    <dgm:cxn modelId="{B749E31C-C5E6-F844-9332-BE40626E83C7}" type="presParOf" srcId="{6FCA846D-06F4-074E-9BC8-BC9EA95F4D13}" destId="{660A5D6D-9464-5F42-90FD-5181AEAA1899}" srcOrd="1" destOrd="0" presId="urn:microsoft.com/office/officeart/2005/8/layout/vList5"/>
    <dgm:cxn modelId="{3935D341-70B2-D943-A997-2CFBC0B5A94A}" type="presParOf" srcId="{8ADED3B3-E14A-C942-B60C-B1C6ECF39D3B}" destId="{02BEFB85-54D8-3140-AB11-385666061785}" srcOrd="5" destOrd="0" presId="urn:microsoft.com/office/officeart/2005/8/layout/vList5"/>
    <dgm:cxn modelId="{9D2E8D21-A0F7-254F-B404-6934C5994BC0}" type="presParOf" srcId="{8ADED3B3-E14A-C942-B60C-B1C6ECF39D3B}" destId="{6AA9696D-049E-6C47-A371-D969F9B3FFA9}" srcOrd="6" destOrd="0" presId="urn:microsoft.com/office/officeart/2005/8/layout/vList5"/>
    <dgm:cxn modelId="{6FFE5DAC-E7C6-7847-ADD3-044AA54E4CAA}" type="presParOf" srcId="{6AA9696D-049E-6C47-A371-D969F9B3FFA9}" destId="{B62CC8B0-9DEA-9D4D-9761-7E9CE4A2EC45}" srcOrd="0" destOrd="0" presId="urn:microsoft.com/office/officeart/2005/8/layout/vList5"/>
    <dgm:cxn modelId="{26989D06-10EA-2243-BAB6-A40ACB748DEB}" type="presParOf" srcId="{6AA9696D-049E-6C47-A371-D969F9B3FFA9}" destId="{ABE84019-70F6-D74C-8D47-EFCDE4C8C977}" srcOrd="1" destOrd="0" presId="urn:microsoft.com/office/officeart/2005/8/layout/vList5"/>
    <dgm:cxn modelId="{1DF213D7-B5B2-904F-9F42-AE70B00E562B}" type="presParOf" srcId="{8ADED3B3-E14A-C942-B60C-B1C6ECF39D3B}" destId="{B8C6F880-E04C-AE4A-A3A2-60EFB9825325}" srcOrd="7" destOrd="0" presId="urn:microsoft.com/office/officeart/2005/8/layout/vList5"/>
    <dgm:cxn modelId="{CD081F8A-4C8B-374D-A3DF-22AE45848AF3}" type="presParOf" srcId="{8ADED3B3-E14A-C942-B60C-B1C6ECF39D3B}" destId="{DF7A93FE-8E62-2241-8FEA-6CE64DFAD717}" srcOrd="8" destOrd="0" presId="urn:microsoft.com/office/officeart/2005/8/layout/vList5"/>
    <dgm:cxn modelId="{9CEAF75B-A5BA-464D-BC76-1464C19E62BD}" type="presParOf" srcId="{DF7A93FE-8E62-2241-8FEA-6CE64DFAD717}" destId="{28D33EB6-4A3C-2049-82EA-E764B3146BC2}" srcOrd="0" destOrd="0" presId="urn:microsoft.com/office/officeart/2005/8/layout/vList5"/>
    <dgm:cxn modelId="{17A35574-8E76-3341-8A94-F53EEA76D630}" type="presParOf" srcId="{DF7A93FE-8E62-2241-8FEA-6CE64DFAD717}" destId="{469D56FD-0F6F-D941-88A0-7270A9341AF3}" srcOrd="1" destOrd="0" presId="urn:microsoft.com/office/officeart/2005/8/layout/vList5"/>
    <dgm:cxn modelId="{49CE26D8-0E60-AB4E-AE5B-E0A17B427559}" type="presParOf" srcId="{8ADED3B3-E14A-C942-B60C-B1C6ECF39D3B}" destId="{27644540-E60A-A949-B2FA-568828031AF8}" srcOrd="9" destOrd="0" presId="urn:microsoft.com/office/officeart/2005/8/layout/vList5"/>
    <dgm:cxn modelId="{72C84F92-1493-F948-9F73-DD216D39667A}" type="presParOf" srcId="{8ADED3B3-E14A-C942-B60C-B1C6ECF39D3B}" destId="{DE9B9050-553A-EE40-9BCC-0009D86774B1}" srcOrd="10" destOrd="0" presId="urn:microsoft.com/office/officeart/2005/8/layout/vList5"/>
    <dgm:cxn modelId="{0A651017-2485-9A48-9D28-D9FDB485DFD7}" type="presParOf" srcId="{DE9B9050-553A-EE40-9BCC-0009D86774B1}" destId="{4A08B929-64F4-F845-B598-F75787AEDB03}" srcOrd="0" destOrd="0" presId="urn:microsoft.com/office/officeart/2005/8/layout/vList5"/>
    <dgm:cxn modelId="{F2FB488F-F668-F341-853C-23EAB6DE050A}" type="presParOf" srcId="{DE9B9050-553A-EE40-9BCC-0009D86774B1}" destId="{BE0D859E-8E65-4D40-A682-9D4B8265B49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4CFDD-6260-E54E-8F17-EDA3F2D5B957}">
      <dsp:nvSpPr>
        <dsp:cNvPr id="0" name=""/>
        <dsp:cNvSpPr/>
      </dsp:nvSpPr>
      <dsp:spPr>
        <a:xfrm rot="5400000">
          <a:off x="5141559" y="-2144526"/>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Relate 2030 Agenda to country demands and priorities </a:t>
          </a:r>
        </a:p>
      </dsp:txBody>
      <dsp:txXfrm rot="-5400000">
        <a:off x="2907792" y="123504"/>
        <a:ext cx="5135145" cy="633347"/>
      </dsp:txXfrm>
    </dsp:sp>
    <dsp:sp modelId="{379A1E8E-BEDA-E142-B395-21E387C1EF1A}">
      <dsp:nvSpPr>
        <dsp:cNvPr id="0" name=""/>
        <dsp:cNvSpPr/>
      </dsp:nvSpPr>
      <dsp:spPr>
        <a:xfrm>
          <a:off x="0" y="1506"/>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Building awareness and dissemination</a:t>
          </a:r>
        </a:p>
      </dsp:txBody>
      <dsp:txXfrm>
        <a:off x="42828" y="44334"/>
        <a:ext cx="2822136" cy="791685"/>
      </dsp:txXfrm>
    </dsp:sp>
    <dsp:sp modelId="{33E4E4A3-6A13-2F48-96FF-02F7C69A7E6C}">
      <dsp:nvSpPr>
        <dsp:cNvPr id="0" name=""/>
        <dsp:cNvSpPr/>
      </dsp:nvSpPr>
      <dsp:spPr>
        <a:xfrm rot="5400000">
          <a:off x="5141559" y="-1223317"/>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Ensure legitimacy, include different perspectives and create partnerships for implementation </a:t>
          </a:r>
        </a:p>
      </dsp:txBody>
      <dsp:txXfrm rot="-5400000">
        <a:off x="2907792" y="1044713"/>
        <a:ext cx="5135145" cy="633347"/>
      </dsp:txXfrm>
    </dsp:sp>
    <dsp:sp modelId="{94261663-D740-F442-A1C7-44D7B6403E9D}">
      <dsp:nvSpPr>
        <dsp:cNvPr id="0" name=""/>
        <dsp:cNvSpPr/>
      </dsp:nvSpPr>
      <dsp:spPr>
        <a:xfrm>
          <a:off x="0" y="922715"/>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Engaging multiple stakeholders</a:t>
          </a:r>
        </a:p>
      </dsp:txBody>
      <dsp:txXfrm>
        <a:off x="42828" y="965543"/>
        <a:ext cx="2822136" cy="791685"/>
      </dsp:txXfrm>
    </dsp:sp>
    <dsp:sp modelId="{660A5D6D-9464-5F42-90FD-5181AEAA1899}">
      <dsp:nvSpPr>
        <dsp:cNvPr id="0" name=""/>
        <dsp:cNvSpPr/>
      </dsp:nvSpPr>
      <dsp:spPr>
        <a:xfrm rot="5400000">
          <a:off x="5141559" y="-302108"/>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Integrate SDGs in planning and policy processes (not a separate agenda)</a:t>
          </a:r>
        </a:p>
      </dsp:txBody>
      <dsp:txXfrm rot="-5400000">
        <a:off x="2907792" y="1965922"/>
        <a:ext cx="5135145" cy="633347"/>
      </dsp:txXfrm>
    </dsp:sp>
    <dsp:sp modelId="{129E6CB1-8140-8947-97B5-7E033D8E5133}">
      <dsp:nvSpPr>
        <dsp:cNvPr id="0" name=""/>
        <dsp:cNvSpPr/>
      </dsp:nvSpPr>
      <dsp:spPr>
        <a:xfrm>
          <a:off x="0" y="1843924"/>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Tailoring SDGs to national, subnational and local contexts and setting priorities </a:t>
          </a:r>
        </a:p>
      </dsp:txBody>
      <dsp:txXfrm>
        <a:off x="42828" y="1886752"/>
        <a:ext cx="2822136" cy="791685"/>
      </dsp:txXfrm>
    </dsp:sp>
    <dsp:sp modelId="{ABE84019-70F6-D74C-8D47-EFCDE4C8C977}">
      <dsp:nvSpPr>
        <dsp:cNvPr id="0" name=""/>
        <dsp:cNvSpPr/>
      </dsp:nvSpPr>
      <dsp:spPr>
        <a:xfrm rot="5400000">
          <a:off x="5141559" y="619099"/>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Develop integrated policy solutions that involve different sectors and levels of government and public administration </a:t>
          </a:r>
        </a:p>
      </dsp:txBody>
      <dsp:txXfrm rot="-5400000">
        <a:off x="2907792" y="2887130"/>
        <a:ext cx="5135145" cy="633347"/>
      </dsp:txXfrm>
    </dsp:sp>
    <dsp:sp modelId="{B62CC8B0-9DEA-9D4D-9761-7E9CE4A2EC45}">
      <dsp:nvSpPr>
        <dsp:cNvPr id="0" name=""/>
        <dsp:cNvSpPr/>
      </dsp:nvSpPr>
      <dsp:spPr>
        <a:xfrm>
          <a:off x="0" y="2765133"/>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Creating horizontal and vertical policy coherence (sectors and levels of government)</a:t>
          </a:r>
        </a:p>
      </dsp:txBody>
      <dsp:txXfrm>
        <a:off x="42828" y="2807961"/>
        <a:ext cx="2822136" cy="791685"/>
      </dsp:txXfrm>
    </dsp:sp>
    <dsp:sp modelId="{469D56FD-0F6F-D941-88A0-7270A9341AF3}">
      <dsp:nvSpPr>
        <dsp:cNvPr id="0" name=""/>
        <dsp:cNvSpPr/>
      </dsp:nvSpPr>
      <dsp:spPr>
        <a:xfrm rot="5400000">
          <a:off x="5141559" y="1540308"/>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Ensure resources (different sources) and necessary capacities for implementation (technology, data, etc.)</a:t>
          </a:r>
        </a:p>
      </dsp:txBody>
      <dsp:txXfrm rot="-5400000">
        <a:off x="2907792" y="3808339"/>
        <a:ext cx="5135145" cy="633347"/>
      </dsp:txXfrm>
    </dsp:sp>
    <dsp:sp modelId="{28D33EB6-4A3C-2049-82EA-E764B3146BC2}">
      <dsp:nvSpPr>
        <dsp:cNvPr id="0" name=""/>
        <dsp:cNvSpPr/>
      </dsp:nvSpPr>
      <dsp:spPr>
        <a:xfrm>
          <a:off x="0" y="3686341"/>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Identifying and mobilizing resources</a:t>
          </a:r>
        </a:p>
      </dsp:txBody>
      <dsp:txXfrm>
        <a:off x="42828" y="3729169"/>
        <a:ext cx="2822136" cy="791685"/>
      </dsp:txXfrm>
    </dsp:sp>
    <dsp:sp modelId="{BE0D859E-8E65-4D40-A682-9D4B8265B490}">
      <dsp:nvSpPr>
        <dsp:cNvPr id="0" name=""/>
        <dsp:cNvSpPr/>
      </dsp:nvSpPr>
      <dsp:spPr>
        <a:xfrm rot="5400000">
          <a:off x="5141559" y="2461517"/>
          <a:ext cx="701873"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a:t>Measure progress towards the achievement of SDGs and ensure accountability for performance and results</a:t>
          </a:r>
        </a:p>
      </dsp:txBody>
      <dsp:txXfrm rot="-5400000">
        <a:off x="2907792" y="4729548"/>
        <a:ext cx="5135145" cy="633347"/>
      </dsp:txXfrm>
    </dsp:sp>
    <dsp:sp modelId="{4A08B929-64F4-F845-B598-F75787AEDB03}">
      <dsp:nvSpPr>
        <dsp:cNvPr id="0" name=""/>
        <dsp:cNvSpPr/>
      </dsp:nvSpPr>
      <dsp:spPr>
        <a:xfrm>
          <a:off x="0" y="4607550"/>
          <a:ext cx="2907792" cy="87734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noProof="0" dirty="0"/>
            <a:t>Monitoring, review and reporting</a:t>
          </a:r>
        </a:p>
      </dsp:txBody>
      <dsp:txXfrm>
        <a:off x="42828" y="4650378"/>
        <a:ext cx="2822136" cy="79168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42170" cy="464487"/>
          </a:xfrm>
          <a:prstGeom prst="rect">
            <a:avLst/>
          </a:prstGeom>
          <a:noFill/>
          <a:ln>
            <a:noFill/>
          </a:ln>
        </p:spPr>
        <p:txBody>
          <a:bodyPr vert="horz" wrap="none" lIns="82295" tIns="41148" rIns="82295" bIns="41148" anchorCtr="0" compatLnSpc="0"/>
          <a:lstStyle/>
          <a:p>
            <a:pPr hangingPunct="0">
              <a:defRPr sz="1400"/>
            </a:pPr>
            <a:endParaRPr lang="en-US" sz="13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967907" y="0"/>
            <a:ext cx="3042170" cy="464487"/>
          </a:xfrm>
          <a:prstGeom prst="rect">
            <a:avLst/>
          </a:prstGeom>
          <a:noFill/>
          <a:ln>
            <a:noFill/>
          </a:ln>
        </p:spPr>
        <p:txBody>
          <a:bodyPr vert="horz" wrap="none" lIns="82295" tIns="41148" rIns="82295" bIns="41148" anchorCtr="0" compatLnSpc="0"/>
          <a:lstStyle/>
          <a:p>
            <a:pPr algn="r" hangingPunct="0">
              <a:defRPr sz="1400"/>
            </a:pPr>
            <a:fld id="{701CC345-7AE2-4E35-B775-146C8126F03B}" type="datetimeFigureOut">
              <a:rPr lang="en-US"/>
              <a:t>9/14/2017</a:t>
            </a:fld>
            <a:endParaRPr lang="en-US" sz="13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831580"/>
            <a:ext cx="3042170" cy="464487"/>
          </a:xfrm>
          <a:prstGeom prst="rect">
            <a:avLst/>
          </a:prstGeom>
          <a:noFill/>
          <a:ln>
            <a:noFill/>
          </a:ln>
        </p:spPr>
        <p:txBody>
          <a:bodyPr vert="horz" wrap="none" lIns="82295" tIns="41148" rIns="82295" bIns="41148" anchor="b" anchorCtr="0" compatLnSpc="0"/>
          <a:lstStyle/>
          <a:p>
            <a:pPr hangingPunct="0">
              <a:defRPr sz="1400"/>
            </a:pPr>
            <a:endParaRPr lang="en-US" sz="13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967907" y="8831580"/>
            <a:ext cx="3042170" cy="464487"/>
          </a:xfrm>
          <a:prstGeom prst="rect">
            <a:avLst/>
          </a:prstGeom>
          <a:noFill/>
          <a:ln>
            <a:noFill/>
          </a:ln>
        </p:spPr>
        <p:txBody>
          <a:bodyPr vert="horz" wrap="none" lIns="82295" tIns="41148" rIns="82295" bIns="41148" anchor="b" anchorCtr="0" compatLnSpc="0"/>
          <a:lstStyle/>
          <a:p>
            <a:pPr algn="r" hangingPunct="0">
              <a:defRPr sz="1400"/>
            </a:pPr>
            <a:fld id="{CB9E82D0-5C6C-4E0A-B068-43A0D6B69895}" type="slidenum">
              <a:rPr/>
              <a:t>‹#›</a:t>
            </a:fld>
            <a:endParaRPr lang="en-US" sz="1300">
              <a:latin typeface="Arial" pitchFamily="18"/>
              <a:ea typeface="Microsoft YaHei" pitchFamily="2"/>
              <a:cs typeface="Mangal" pitchFamily="2"/>
            </a:endParaRPr>
          </a:p>
        </p:txBody>
      </p:sp>
    </p:spTree>
    <p:extLst>
      <p:ext uri="{BB962C8B-B14F-4D97-AF65-F5344CB8AC3E}">
        <p14:creationId xmlns:p14="http://schemas.microsoft.com/office/powerpoint/2010/main" val="1002630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600" y="765175"/>
            <a:ext cx="5029200" cy="3771900"/>
          </a:xfrm>
          <a:prstGeom prst="rect">
            <a:avLst/>
          </a:prstGeom>
          <a:noFill/>
          <a:ln>
            <a:noFill/>
            <a:prstDash val="solid"/>
          </a:ln>
        </p:spPr>
      </p:sp>
      <p:sp>
        <p:nvSpPr>
          <p:cNvPr id="3" name="Notes Placeholder 2"/>
          <p:cNvSpPr txBox="1">
            <a:spLocks noGrp="1"/>
          </p:cNvSpPr>
          <p:nvPr>
            <p:ph type="body" sz="quarter" idx="3"/>
          </p:nvPr>
        </p:nvSpPr>
        <p:spPr>
          <a:xfrm>
            <a:off x="777415" y="4778376"/>
            <a:ext cx="6218968" cy="4526693"/>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3604" cy="502646"/>
          </a:xfrm>
          <a:prstGeom prst="rect">
            <a:avLst/>
          </a:prstGeom>
          <a:noFill/>
          <a:ln>
            <a:noFill/>
          </a:ln>
        </p:spPr>
        <p:txBody>
          <a:bodyPr lIns="0" tIns="0" rIns="0" bIns="0"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400196" y="0"/>
            <a:ext cx="3373604" cy="502646"/>
          </a:xfrm>
          <a:prstGeom prst="rect">
            <a:avLst/>
          </a:prstGeom>
          <a:noFill/>
          <a:ln>
            <a:noFill/>
          </a:ln>
        </p:spPr>
        <p:txBody>
          <a:bodyPr lIns="0" tIns="0" rIns="0" bIns="0" anchorCtr="0"/>
          <a:lstStyle>
            <a:lvl1pPr lvl="0" algn="r" rtl="0" hangingPunct="0">
              <a:buNone/>
              <a:tabLst/>
              <a:defRPr lang="en-US" sz="1400" kern="1200">
                <a:latin typeface="Times New Roman" pitchFamily="18"/>
                <a:ea typeface="Lucida Sans Unicode" pitchFamily="2"/>
                <a:cs typeface="Tahoma" pitchFamily="2"/>
              </a:defRPr>
            </a:lvl1pPr>
          </a:lstStyle>
          <a:p>
            <a:pPr lvl="0"/>
            <a:fld id="{B79B46DB-CE85-4330-B658-79B40C4FDF1D}" type="datetimeFigureOut">
              <a:rPr lang="en-US"/>
              <a:t>9/14/2017</a:t>
            </a:fld>
            <a:endParaRPr lang="en-US"/>
          </a:p>
        </p:txBody>
      </p:sp>
      <p:sp>
        <p:nvSpPr>
          <p:cNvPr id="6" name="Footer Placeholder 5"/>
          <p:cNvSpPr txBox="1">
            <a:spLocks noGrp="1"/>
          </p:cNvSpPr>
          <p:nvPr>
            <p:ph type="ftr" sz="quarter" idx="4"/>
          </p:nvPr>
        </p:nvSpPr>
        <p:spPr>
          <a:xfrm>
            <a:off x="0" y="9557111"/>
            <a:ext cx="3373604" cy="502646"/>
          </a:xfrm>
          <a:prstGeom prst="rect">
            <a:avLst/>
          </a:prstGeom>
          <a:noFill/>
          <a:ln>
            <a:noFill/>
          </a:ln>
        </p:spPr>
        <p:txBody>
          <a:bodyPr lIns="0" tIns="0" rIns="0" bIns="0" anchor="b"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400196" y="9557111"/>
            <a:ext cx="3373604" cy="502646"/>
          </a:xfrm>
          <a:prstGeom prst="rect">
            <a:avLst/>
          </a:prstGeom>
          <a:noFill/>
          <a:ln>
            <a:noFill/>
          </a:ln>
        </p:spPr>
        <p:txBody>
          <a:bodyPr lIns="0" tIns="0" rIns="0" bIns="0" anchor="b" anchorCtr="0"/>
          <a:lstStyle>
            <a:lvl1pPr lvl="0" algn="r" rtl="0" hangingPunct="0">
              <a:buNone/>
              <a:tabLst/>
              <a:defRPr lang="en-US" sz="1400" kern="1200">
                <a:latin typeface="Times New Roman" pitchFamily="18"/>
                <a:ea typeface="Lucida Sans Unicode" pitchFamily="2"/>
                <a:cs typeface="Tahoma" pitchFamily="2"/>
              </a:defRPr>
            </a:lvl1pPr>
          </a:lstStyle>
          <a:p>
            <a:pPr lvl="0"/>
            <a:fld id="{DC86A32B-53CB-4A85-BF55-BAF8C03C762B}" type="slidenum">
              <a:rPr/>
              <a:t>‹#›</a:t>
            </a:fld>
            <a:endParaRPr lang="en-US"/>
          </a:p>
        </p:txBody>
      </p:sp>
    </p:spTree>
    <p:extLst>
      <p:ext uri="{BB962C8B-B14F-4D97-AF65-F5344CB8AC3E}">
        <p14:creationId xmlns:p14="http://schemas.microsoft.com/office/powerpoint/2010/main" val="131624283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ntosai.org/es/issai-executive-summaries/detail/article/issai-12-the-value-and-benefits-of-supreme-audit-institutions-making-a-difference-to-the-liv.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sustainabledevelopment.un.org/sdg17" TargetMode="External"/><Relationship Id="rId13" Type="http://schemas.openxmlformats.org/officeDocument/2006/relationships/hyperlink" Target="https://sustainabledevelopment.un.org/sdg15" TargetMode="External"/><Relationship Id="rId18" Type="http://schemas.openxmlformats.org/officeDocument/2006/relationships/hyperlink" Target="https://sustainabledevelopment.un.org/sdg5" TargetMode="External"/><Relationship Id="rId3" Type="http://schemas.openxmlformats.org/officeDocument/2006/relationships/hyperlink" Target="https://sustainabledevelopment.un.org/sdg4" TargetMode="External"/><Relationship Id="rId21" Type="http://schemas.openxmlformats.org/officeDocument/2006/relationships/hyperlink" Target="https://sustainabledevelopment.un.org/hlpf/2016" TargetMode="External"/><Relationship Id="rId7" Type="http://schemas.openxmlformats.org/officeDocument/2006/relationships/hyperlink" Target="https://sustainabledevelopment.un.org/sdg16" TargetMode="External"/><Relationship Id="rId12" Type="http://schemas.openxmlformats.org/officeDocument/2006/relationships/hyperlink" Target="https://sustainabledevelopment.un.org/sdg12" TargetMode="External"/><Relationship Id="rId17" Type="http://schemas.openxmlformats.org/officeDocument/2006/relationships/hyperlink" Target="https://sustainabledevelopment.un.org/sdg3" TargetMode="External"/><Relationship Id="rId2" Type="http://schemas.openxmlformats.org/officeDocument/2006/relationships/slide" Target="../slides/slide13.xml"/><Relationship Id="rId16" Type="http://schemas.openxmlformats.org/officeDocument/2006/relationships/hyperlink" Target="https://sustainabledevelopment.un.org/sdg2" TargetMode="External"/><Relationship Id="rId20" Type="http://schemas.openxmlformats.org/officeDocument/2006/relationships/hyperlink" Target="https://sustainabledevelopment.un.org/sdg14" TargetMode="External"/><Relationship Id="rId1" Type="http://schemas.openxmlformats.org/officeDocument/2006/relationships/notesMaster" Target="../notesMasters/notesMaster1.xml"/><Relationship Id="rId6" Type="http://schemas.openxmlformats.org/officeDocument/2006/relationships/hyperlink" Target="https://sustainabledevelopment.un.org/sdg13" TargetMode="External"/><Relationship Id="rId11" Type="http://schemas.openxmlformats.org/officeDocument/2006/relationships/hyperlink" Target="https://sustainabledevelopment.un.org/sdg11" TargetMode="External"/><Relationship Id="rId5" Type="http://schemas.openxmlformats.org/officeDocument/2006/relationships/hyperlink" Target="https://sustainabledevelopment.un.org/sdg10" TargetMode="External"/><Relationship Id="rId15" Type="http://schemas.openxmlformats.org/officeDocument/2006/relationships/hyperlink" Target="https://sustainabledevelopment.un.org/sdg1" TargetMode="External"/><Relationship Id="rId10" Type="http://schemas.openxmlformats.org/officeDocument/2006/relationships/hyperlink" Target="https://sustainabledevelopment.un.org/sdg7" TargetMode="External"/><Relationship Id="rId19" Type="http://schemas.openxmlformats.org/officeDocument/2006/relationships/hyperlink" Target="https://sustainabledevelopment.un.org/sdg9" TargetMode="External"/><Relationship Id="rId4" Type="http://schemas.openxmlformats.org/officeDocument/2006/relationships/hyperlink" Target="https://sustainabledevelopment.un.org/sdg8" TargetMode="External"/><Relationship Id="rId9" Type="http://schemas.openxmlformats.org/officeDocument/2006/relationships/hyperlink" Target="https://sustainabledevelopment.un.org/sdg6" TargetMode="External"/><Relationship Id="rId14" Type="http://schemas.openxmlformats.org/officeDocument/2006/relationships/hyperlink" Target="https://sustainabledevelopment.un.org/hlpf/2017"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4"/>
          <p:cNvSpPr/>
          <p:nvPr/>
        </p:nvSpPr>
        <p:spPr>
          <a:xfrm>
            <a:off x="0" y="0"/>
            <a:ext cx="3038728" cy="463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2889" tIns="46445" rIns="92889" bIns="46445" anchor="t" anchorCtr="0" compatLnSpc="0"/>
          <a:lstStyle/>
          <a:p>
            <a:pPr hangingPunct="0">
              <a:defRPr sz="1800"/>
            </a:pPr>
            <a:r>
              <a:rPr lang="en-US" sz="1200" b="1">
                <a:solidFill>
                  <a:srgbClr val="000000"/>
                </a:solidFill>
                <a:latin typeface="Arial" pitchFamily="18"/>
                <a:ea typeface="Arial" pitchFamily="2"/>
                <a:cs typeface="Arial" pitchFamily="2"/>
              </a:rPr>
              <a:t>http://www.UNPAN.org/DPADM/</a:t>
            </a:r>
          </a:p>
        </p:txBody>
      </p:sp>
      <p:sp>
        <p:nvSpPr>
          <p:cNvPr id="3" name="Shape 35"/>
          <p:cNvSpPr/>
          <p:nvPr/>
        </p:nvSpPr>
        <p:spPr>
          <a:xfrm>
            <a:off x="0" y="8834468"/>
            <a:ext cx="3038728" cy="463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2889" tIns="46445" rIns="92889" bIns="46445" anchor="b" anchorCtr="0" compatLnSpc="0"/>
          <a:lstStyle/>
          <a:p>
            <a:pPr hangingPunct="0">
              <a:defRPr sz="1800"/>
            </a:pPr>
            <a:r>
              <a:rPr lang="en-US" sz="1200" b="1">
                <a:solidFill>
                  <a:srgbClr val="000000"/>
                </a:solidFill>
                <a:latin typeface="Arial" pitchFamily="18"/>
                <a:ea typeface="Arial" pitchFamily="2"/>
                <a:cs typeface="Arial" pitchFamily="2"/>
              </a:rPr>
              <a:t>Division for Public Administration and Development Management</a:t>
            </a:r>
          </a:p>
        </p:txBody>
      </p:sp>
      <p:sp>
        <p:nvSpPr>
          <p:cNvPr id="4" name="Shape 36"/>
          <p:cNvSpPr/>
          <p:nvPr/>
        </p:nvSpPr>
        <p:spPr>
          <a:xfrm>
            <a:off x="3972779" y="8834468"/>
            <a:ext cx="3038728" cy="463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2889" tIns="46445" rIns="92889" bIns="46445" anchor="b" anchorCtr="0" compatLnSpc="0"/>
          <a:lstStyle/>
          <a:p>
            <a:pPr algn="r" hangingPunct="0">
              <a:defRPr sz="1800"/>
            </a:pPr>
            <a:fld id="{6E175F37-6B3D-475A-B77C-1162B86D3D95}" type="slidenum">
              <a:rPr/>
              <a:pPr algn="r" hangingPunct="0">
                <a:defRPr sz="1800"/>
              </a:pPr>
              <a:t>1</a:t>
            </a:fld>
            <a:endParaRPr lang="en-US" sz="1200" b="1">
              <a:solidFill>
                <a:srgbClr val="000000"/>
              </a:solidFill>
              <a:latin typeface="Arial" pitchFamily="18"/>
              <a:ea typeface="Arial" pitchFamily="2"/>
              <a:cs typeface="Arial" pitchFamily="2"/>
            </a:endParaRPr>
          </a:p>
        </p:txBody>
      </p:sp>
      <p:sp>
        <p:nvSpPr>
          <p:cNvPr id="5" name="Shape 37"/>
          <p:cNvSpPr/>
          <p:nvPr/>
        </p:nvSpPr>
        <p:spPr>
          <a:xfrm>
            <a:off x="3974579" y="8834468"/>
            <a:ext cx="3037288" cy="463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3249" tIns="46445" rIns="93249" bIns="46445" anchor="b" anchorCtr="0" compatLnSpc="0"/>
          <a:lstStyle/>
          <a:p>
            <a:pPr algn="r" hangingPunct="0">
              <a:defRPr sz="1800"/>
            </a:pPr>
            <a:fld id="{AE718249-8634-44CB-A616-A019721056E0}" type="slidenum">
              <a:rPr/>
              <a:pPr algn="r" hangingPunct="0">
                <a:defRPr sz="1800"/>
              </a:pPr>
              <a:t>1</a:t>
            </a:fld>
            <a:endParaRPr lang="en-US" sz="1200" b="1">
              <a:solidFill>
                <a:srgbClr val="000000"/>
              </a:solidFill>
              <a:latin typeface="Arial" pitchFamily="18"/>
              <a:ea typeface="Arial" pitchFamily="2"/>
              <a:cs typeface="Arial" pitchFamily="2"/>
            </a:endParaRPr>
          </a:p>
        </p:txBody>
      </p:sp>
      <p:sp>
        <p:nvSpPr>
          <p:cNvPr id="6" name="Shape 38"/>
          <p:cNvSpPr>
            <a:spLocks noGrp="1" noRot="1" noChangeAspect="1" noResize="1"/>
          </p:cNvSpPr>
          <p:nvPr>
            <p:ph type="sldImg"/>
          </p:nvPr>
        </p:nvSpPr>
        <p:spPr>
          <a:xfrm>
            <a:off x="1181100" y="698500"/>
            <a:ext cx="4649788" cy="3486150"/>
          </a:xfrm>
          <a:solidFill>
            <a:schemeClr val="accent1"/>
          </a:solidFill>
          <a:ln w="25400">
            <a:solidFill>
              <a:schemeClr val="accent1">
                <a:shade val="50000"/>
              </a:schemeClr>
            </a:solidFill>
            <a:prstDash val="solid"/>
          </a:ln>
        </p:spPr>
      </p:sp>
      <p:sp>
        <p:nvSpPr>
          <p:cNvPr id="7" name="Shape 39"/>
          <p:cNvSpPr txBox="1">
            <a:spLocks noGrp="1"/>
          </p:cNvSpPr>
          <p:nvPr>
            <p:ph type="body" sz="quarter" idx="1"/>
          </p:nvPr>
        </p:nvSpPr>
        <p:spPr>
          <a:xfrm>
            <a:off x="935132" y="4417235"/>
            <a:ext cx="5141243" cy="4181753"/>
          </a:xfrm>
        </p:spPr>
        <p:txBody>
          <a:bodyPr wrap="square" anchor="t"/>
          <a:lstStyle/>
          <a:p>
            <a:pPr marL="0" indent="0" algn="l"/>
            <a:endParaRPr lang="en-US"/>
          </a:p>
        </p:txBody>
      </p:sp>
    </p:spTree>
    <p:extLst>
      <p:ext uri="{BB962C8B-B14F-4D97-AF65-F5344CB8AC3E}">
        <p14:creationId xmlns:p14="http://schemas.microsoft.com/office/powerpoint/2010/main" val="3933982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000" indent="0">
              <a:buNone/>
            </a:pPr>
            <a:endParaRPr lang="es-ES" sz="1400" b="1" i="0" u="none" strike="noStrike" kern="1200" dirty="0">
              <a:ln>
                <a:noFill/>
              </a:ln>
              <a:solidFill>
                <a:schemeClr val="accent1">
                  <a:lumMod val="75000"/>
                </a:schemeClr>
              </a:solidFill>
              <a:latin typeface="Arial" charset="0"/>
              <a:ea typeface="Arial" charset="0"/>
              <a:cs typeface="Arial" charset="0"/>
            </a:endParaRPr>
          </a:p>
          <a:p>
            <a:r>
              <a:rPr lang="en-GB" sz="1400" b="0" i="0" u="none" strike="noStrike" kern="1200" dirty="0">
                <a:ln>
                  <a:noFill/>
                </a:ln>
                <a:effectLst/>
                <a:latin typeface="Arial" pitchFamily="18"/>
                <a:ea typeface="Microsoft YaHei" pitchFamily="2"/>
                <a:cs typeface="Mangal" pitchFamily="2"/>
              </a:rPr>
              <a:t>In its </a:t>
            </a:r>
            <a:r>
              <a:rPr lang="en-GB" sz="1400" b="1" i="0" u="none" strike="noStrike" kern="1200" dirty="0">
                <a:ln>
                  <a:noFill/>
                </a:ln>
                <a:effectLst/>
                <a:latin typeface="Arial" pitchFamily="18"/>
                <a:ea typeface="Microsoft YaHei" pitchFamily="2"/>
                <a:cs typeface="Mangal" pitchFamily="2"/>
              </a:rPr>
              <a:t>Strategic Plan 2017-22, INTOSAI </a:t>
            </a:r>
            <a:r>
              <a:rPr lang="en-GB" sz="1400" b="0" i="0" u="none" strike="noStrike" kern="1200" dirty="0">
                <a:ln>
                  <a:noFill/>
                </a:ln>
                <a:effectLst/>
                <a:latin typeface="Arial" pitchFamily="18"/>
                <a:ea typeface="Microsoft YaHei" pitchFamily="2"/>
                <a:cs typeface="Mangal" pitchFamily="2"/>
              </a:rPr>
              <a:t>has identified four approaches through which SAIs can contribute to the SDGs: </a:t>
            </a:r>
          </a:p>
          <a:p>
            <a:endParaRPr lang="en-US" sz="1400" b="0" i="0" u="none" strike="noStrike" kern="1200" dirty="0">
              <a:ln>
                <a:noFill/>
              </a:ln>
              <a:effectLst/>
              <a:latin typeface="Arial" pitchFamily="18"/>
              <a:ea typeface="Microsoft YaHei" pitchFamily="2"/>
              <a:cs typeface="Mangal" pitchFamily="2"/>
            </a:endParaRPr>
          </a:p>
          <a:p>
            <a:pPr marL="342900" lvl="0" indent="-342900">
              <a:buFont typeface="Arial" charset="0"/>
              <a:buChar char="•"/>
            </a:pPr>
            <a:r>
              <a:rPr lang="de-DE" sz="1400" b="0" i="0" u="none" strike="noStrike" kern="1200" dirty="0" err="1">
                <a:ln>
                  <a:noFill/>
                </a:ln>
                <a:effectLst/>
                <a:latin typeface="Arial" pitchFamily="18"/>
                <a:ea typeface="Microsoft YaHei" pitchFamily="2"/>
                <a:cs typeface="Mangal" pitchFamily="2"/>
              </a:rPr>
              <a:t>Assessing</a:t>
            </a:r>
            <a:r>
              <a:rPr lang="de-DE" sz="1400" b="0" i="0" u="none" strike="noStrike" kern="1200" dirty="0">
                <a:ln>
                  <a:noFill/>
                </a:ln>
                <a:effectLst/>
                <a:latin typeface="Arial" pitchFamily="18"/>
                <a:ea typeface="Microsoft YaHei" pitchFamily="2"/>
                <a:cs typeface="Mangal" pitchFamily="2"/>
              </a:rPr>
              <a:t> national </a:t>
            </a:r>
            <a:r>
              <a:rPr lang="de-DE" sz="1400" b="0" i="0" u="none" strike="noStrike" kern="1200" dirty="0" err="1">
                <a:ln>
                  <a:noFill/>
                </a:ln>
                <a:effectLst/>
                <a:latin typeface="Arial" pitchFamily="18"/>
                <a:ea typeface="Microsoft YaHei" pitchFamily="2"/>
                <a:cs typeface="Mangal" pitchFamily="2"/>
              </a:rPr>
              <a:t>readiness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for</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implementing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the</a:t>
            </a:r>
            <a:r>
              <a:rPr lang="de-DE" sz="1400" b="0" i="0" u="none" strike="noStrike" kern="1200" dirty="0">
                <a:ln>
                  <a:noFill/>
                </a:ln>
                <a:effectLst/>
                <a:latin typeface="Arial" pitchFamily="18"/>
                <a:ea typeface="Microsoft YaHei" pitchFamily="2"/>
                <a:cs typeface="Mangal" pitchFamily="2"/>
              </a:rPr>
              <a:t> SDGs </a:t>
            </a:r>
            <a:r>
              <a:rPr lang="de-DE" sz="1400" b="0" i="0" u="none" strike="noStrike" kern="1200" dirty="0" err="1">
                <a:ln>
                  <a:noFill/>
                </a:ln>
                <a:effectLst/>
                <a:latin typeface="Arial" pitchFamily="18"/>
                <a:ea typeface="Microsoft YaHei" pitchFamily="2"/>
                <a:cs typeface="Mangal" pitchFamily="2"/>
              </a:rPr>
              <a:t>and</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reporting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progress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towards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the</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targets</a:t>
            </a:r>
            <a:r>
              <a:rPr lang="de-DE" sz="1400" b="0" i="0" u="none" strike="noStrike" kern="1200" dirty="0">
                <a:ln>
                  <a:noFill/>
                </a:ln>
                <a:effectLst/>
                <a:latin typeface="Arial" pitchFamily="18"/>
                <a:ea typeface="Microsoft YaHei" pitchFamily="2"/>
                <a:cs typeface="Mangal" pitchFamily="2"/>
              </a:rPr>
              <a:t>. </a:t>
            </a:r>
            <a:endParaRPr lang="en-US" sz="1400" b="0" i="0" u="none" strike="noStrike" kern="1200" dirty="0">
              <a:ln>
                <a:noFill/>
              </a:ln>
              <a:effectLst/>
              <a:latin typeface="Arial" pitchFamily="18"/>
              <a:ea typeface="Microsoft YaHei" pitchFamily="2"/>
              <a:cs typeface="Mangal" pitchFamily="2"/>
            </a:endParaRPr>
          </a:p>
          <a:p>
            <a:pPr marL="342900" lvl="0" indent="-342900">
              <a:buFont typeface="Arial" charset="0"/>
              <a:buChar char="•"/>
            </a:pPr>
            <a:r>
              <a:rPr lang="de-DE" sz="1400" b="0" i="0" u="none" strike="noStrike" kern="1200" dirty="0">
                <a:ln>
                  <a:noFill/>
                </a:ln>
                <a:effectLst/>
                <a:latin typeface="Arial" pitchFamily="18"/>
                <a:ea typeface="Microsoft YaHei" pitchFamily="2"/>
                <a:cs typeface="Mangal" pitchFamily="2"/>
              </a:rPr>
              <a:t>Auditing </a:t>
            </a:r>
            <a:r>
              <a:rPr lang="de-DE" sz="1400" b="0" i="0" u="none" strike="noStrike" kern="1200" dirty="0" err="1">
                <a:ln>
                  <a:noFill/>
                </a:ln>
                <a:effectLst/>
                <a:latin typeface="Arial" pitchFamily="18"/>
                <a:ea typeface="Microsoft YaHei" pitchFamily="2"/>
                <a:cs typeface="Mangal" pitchFamily="2"/>
              </a:rPr>
              <a:t>the</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performance</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of</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government</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programs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that</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contribute</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to</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the</a:t>
            </a:r>
            <a:r>
              <a:rPr lang="de-DE" sz="1400" b="0" i="0" u="none" strike="noStrike" kern="1200" dirty="0">
                <a:ln>
                  <a:noFill/>
                </a:ln>
                <a:effectLst/>
                <a:latin typeface="Arial" pitchFamily="18"/>
                <a:ea typeface="Microsoft YaHei" pitchFamily="2"/>
                <a:cs typeface="Mangal" pitchFamily="2"/>
              </a:rPr>
              <a:t> SDGs. </a:t>
            </a:r>
            <a:endParaRPr lang="en-US" sz="1400" b="0" i="0" u="none" strike="noStrike" kern="1200" dirty="0">
              <a:ln>
                <a:noFill/>
              </a:ln>
              <a:effectLst/>
              <a:latin typeface="Arial" pitchFamily="18"/>
              <a:ea typeface="Microsoft YaHei" pitchFamily="2"/>
              <a:cs typeface="Mangal" pitchFamily="2"/>
            </a:endParaRPr>
          </a:p>
          <a:p>
            <a:pPr marL="342900" lvl="0" indent="-342900">
              <a:buFont typeface="Arial" charset="0"/>
              <a:buChar char="•"/>
            </a:pPr>
            <a:r>
              <a:rPr lang="de-DE" sz="1400" b="0" i="0" u="none" strike="noStrike" kern="1200" dirty="0" err="1">
                <a:ln>
                  <a:noFill/>
                </a:ln>
                <a:effectLst/>
                <a:latin typeface="Arial" pitchFamily="18"/>
                <a:ea typeface="Microsoft YaHei" pitchFamily="2"/>
                <a:cs typeface="Mangal" pitchFamily="2"/>
              </a:rPr>
              <a:t>Assessing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and</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supporting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the</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implementation</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of</a:t>
            </a:r>
            <a:r>
              <a:rPr lang="de-DE" sz="1400" b="0" i="0" u="none" strike="noStrike" kern="1200" dirty="0">
                <a:ln>
                  <a:noFill/>
                </a:ln>
                <a:effectLst/>
                <a:latin typeface="Arial" pitchFamily="18"/>
                <a:ea typeface="Microsoft YaHei" pitchFamily="2"/>
                <a:cs typeface="Mangal" pitchFamily="2"/>
              </a:rPr>
              <a:t> SDG 16, </a:t>
            </a:r>
            <a:r>
              <a:rPr lang="de-DE" sz="1400" b="0" i="0" u="none" strike="noStrike" kern="1200" dirty="0" err="1">
                <a:ln>
                  <a:noFill/>
                </a:ln>
                <a:effectLst/>
                <a:latin typeface="Arial" pitchFamily="18"/>
                <a:ea typeface="Microsoft YaHei" pitchFamily="2"/>
                <a:cs typeface="Mangal" pitchFamily="2"/>
              </a:rPr>
              <a:t>including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budgetary</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commitments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and</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transparency</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and</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helping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fight</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against</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corruption</a:t>
            </a:r>
            <a:r>
              <a:rPr lang="de-DE" sz="1400" b="0" i="0" u="none" strike="noStrike" kern="1200" dirty="0">
                <a:ln>
                  <a:noFill/>
                </a:ln>
                <a:effectLst/>
                <a:latin typeface="Arial" pitchFamily="18"/>
                <a:ea typeface="Microsoft YaHei" pitchFamily="2"/>
                <a:cs typeface="Mangal" pitchFamily="2"/>
              </a:rPr>
              <a:t>. </a:t>
            </a:r>
            <a:endParaRPr lang="en-US" sz="1400" b="0" i="0" u="none" strike="noStrike" kern="1200" dirty="0">
              <a:ln>
                <a:noFill/>
              </a:ln>
              <a:effectLst/>
              <a:latin typeface="Arial" pitchFamily="18"/>
              <a:ea typeface="Microsoft YaHei" pitchFamily="2"/>
              <a:cs typeface="Mangal" pitchFamily="2"/>
            </a:endParaRPr>
          </a:p>
          <a:p>
            <a:pPr marL="342900" lvl="0" indent="-342900">
              <a:buFont typeface="Arial" charset="0"/>
              <a:buChar char="•"/>
            </a:pPr>
            <a:r>
              <a:rPr lang="de-DE" sz="1400" b="0" i="0" u="none" strike="noStrike" kern="1200" dirty="0" err="1">
                <a:ln>
                  <a:noFill/>
                </a:ln>
                <a:effectLst/>
                <a:latin typeface="Arial" pitchFamily="18"/>
                <a:ea typeface="Microsoft YaHei" pitchFamily="2"/>
                <a:cs typeface="Mangal" pitchFamily="2"/>
              </a:rPr>
              <a:t>Being</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models</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of</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transparency</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integrity</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and</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accountability</a:t>
            </a:r>
            <a:r>
              <a:rPr lang="de-DE" sz="1400" b="0" i="0" u="none" strike="noStrike" kern="1200" dirty="0">
                <a:ln>
                  <a:noFill/>
                </a:ln>
                <a:effectLst/>
                <a:latin typeface="Arial" pitchFamily="18"/>
                <a:ea typeface="Microsoft YaHei" pitchFamily="2"/>
                <a:cs typeface="Mangal" pitchFamily="2"/>
              </a:rPr>
              <a:t> in </a:t>
            </a:r>
            <a:r>
              <a:rPr lang="de-DE" sz="1400" b="0" i="0" u="none" strike="noStrike" kern="1200" dirty="0" err="1">
                <a:ln>
                  <a:noFill/>
                </a:ln>
                <a:effectLst/>
                <a:latin typeface="Arial" pitchFamily="18"/>
                <a:ea typeface="Microsoft YaHei" pitchFamily="2"/>
                <a:cs typeface="Mangal" pitchFamily="2"/>
              </a:rPr>
              <a:t>their</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own</a:t>
            </a:r>
            <a:r>
              <a:rPr lang="de-DE" sz="1400" b="0" i="0" u="none" strike="noStrike" kern="1200" dirty="0">
                <a:ln>
                  <a:noFill/>
                </a:ln>
                <a:effectLst/>
                <a:latin typeface="Arial" pitchFamily="18"/>
                <a:ea typeface="Microsoft YaHei" pitchFamily="2"/>
                <a:cs typeface="Mangal" pitchFamily="2"/>
              </a:rPr>
              <a:t> </a:t>
            </a:r>
            <a:r>
              <a:rPr lang="de-DE" sz="1400" b="0" i="0" u="none" strike="noStrike" kern="1200" dirty="0" err="1">
                <a:ln>
                  <a:noFill/>
                </a:ln>
                <a:effectLst/>
                <a:latin typeface="Arial" pitchFamily="18"/>
                <a:ea typeface="Microsoft YaHei" pitchFamily="2"/>
                <a:cs typeface="Mangal" pitchFamily="2"/>
              </a:rPr>
              <a:t>operations</a:t>
            </a:r>
            <a:r>
              <a:rPr lang="de-DE" sz="1400" b="0" i="0" u="none" strike="noStrike" kern="1200" dirty="0">
                <a:ln>
                  <a:noFill/>
                </a:ln>
                <a:effectLst/>
                <a:latin typeface="Arial" pitchFamily="18"/>
                <a:ea typeface="Microsoft YaHei" pitchFamily="2"/>
                <a:cs typeface="Mangal" pitchFamily="2"/>
              </a:rPr>
              <a:t>.</a:t>
            </a:r>
            <a:endParaRPr lang="en-US" sz="1400" b="0" i="0" u="none" strike="noStrike" kern="1200" dirty="0">
              <a:ln>
                <a:noFill/>
              </a:ln>
              <a:effectLst/>
              <a:latin typeface="Arial" pitchFamily="18"/>
              <a:ea typeface="Microsoft YaHei" pitchFamily="2"/>
              <a:cs typeface="Mangal" pitchFamily="2"/>
            </a:endParaRPr>
          </a:p>
          <a:p>
            <a:pPr marL="108000" indent="0">
              <a:buNone/>
            </a:pPr>
            <a:endParaRPr lang="es-ES" sz="1400" b="1" i="0" u="none" strike="noStrike" kern="1200" dirty="0">
              <a:ln>
                <a:noFill/>
              </a:ln>
              <a:solidFill>
                <a:schemeClr val="accent1">
                  <a:lumMod val="75000"/>
                </a:schemeClr>
              </a:solidFill>
              <a:latin typeface="Arial" charset="0"/>
              <a:ea typeface="Arial" charset="0"/>
              <a:cs typeface="Arial" charset="0"/>
            </a:endParaRPr>
          </a:p>
          <a:p>
            <a:pPr marL="108000" indent="0">
              <a:buNone/>
            </a:pPr>
            <a:endParaRPr lang="es-ES" sz="1400" b="1" i="0" u="none" strike="noStrike" kern="1200" dirty="0">
              <a:ln>
                <a:noFill/>
              </a:ln>
              <a:solidFill>
                <a:schemeClr val="accent1">
                  <a:lumMod val="75000"/>
                </a:schemeClr>
              </a:solidFill>
              <a:latin typeface="Arial" charset="0"/>
              <a:ea typeface="Arial" charset="0"/>
              <a:cs typeface="Arial" charset="0"/>
            </a:endParaRPr>
          </a:p>
          <a:p>
            <a:pPr marL="108000" indent="0">
              <a:buNone/>
            </a:pPr>
            <a:r>
              <a:rPr lang="es-ES" sz="1400" b="1" i="0" u="none" strike="noStrike" kern="1200" dirty="0">
                <a:ln>
                  <a:noFill/>
                </a:ln>
                <a:solidFill>
                  <a:schemeClr val="accent1">
                    <a:lumMod val="75000"/>
                  </a:schemeClr>
                </a:solidFill>
                <a:latin typeface="Arial" charset="0"/>
                <a:ea typeface="Arial" charset="0"/>
                <a:cs typeface="Arial" charset="0"/>
              </a:rPr>
              <a:t>XXII INCOSAI – Abu </a:t>
            </a:r>
            <a:r>
              <a:rPr lang="es-ES" sz="1400" b="1" i="0" u="none" strike="noStrike" kern="1200" dirty="0" err="1">
                <a:ln>
                  <a:noFill/>
                </a:ln>
                <a:solidFill>
                  <a:schemeClr val="accent1">
                    <a:lumMod val="75000"/>
                  </a:schemeClr>
                </a:solidFill>
                <a:latin typeface="Arial" charset="0"/>
                <a:ea typeface="Arial" charset="0"/>
                <a:cs typeface="Arial" charset="0"/>
              </a:rPr>
              <a:t>Dhabi</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Declaration</a:t>
            </a:r>
            <a:r>
              <a:rPr lang="es-ES" sz="1400" b="1" i="0" u="none" strike="noStrike" kern="1200" dirty="0">
                <a:ln>
                  <a:noFill/>
                </a:ln>
                <a:solidFill>
                  <a:schemeClr val="accent1">
                    <a:lumMod val="75000"/>
                  </a:schemeClr>
                </a:solidFill>
                <a:latin typeface="Arial" charset="0"/>
                <a:ea typeface="Arial" charset="0"/>
                <a:cs typeface="Arial" charset="0"/>
              </a:rPr>
              <a:t> </a:t>
            </a:r>
          </a:p>
          <a:p>
            <a:r>
              <a:rPr lang="en-US" sz="1400" b="0" i="0" u="none" strike="noStrike" kern="1200" dirty="0">
                <a:ln>
                  <a:noFill/>
                </a:ln>
                <a:latin typeface="Arial" charset="0"/>
                <a:ea typeface="Arial" charset="0"/>
                <a:cs typeface="Arial" charset="0"/>
              </a:rPr>
              <a:t>Commitment to making a meaningful independent audit contribution to the 2030 Agenda for Sustainable Development.   </a:t>
            </a:r>
            <a:endParaRPr lang="en-GB" sz="1400" b="0" i="0" u="none" strike="noStrike" kern="1200" dirty="0">
              <a:ln>
                <a:noFill/>
              </a:ln>
              <a:latin typeface="Arial" charset="0"/>
              <a:ea typeface="Arial" charset="0"/>
              <a:cs typeface="Arial" charset="0"/>
            </a:endParaRPr>
          </a:p>
          <a:p>
            <a:pPr marL="108000" indent="0">
              <a:buNone/>
            </a:pPr>
            <a:endParaRPr lang="es-ES" sz="1400" b="1" i="0" u="none" strike="noStrike" kern="1200" dirty="0">
              <a:ln>
                <a:noFill/>
              </a:ln>
              <a:solidFill>
                <a:schemeClr val="accent1">
                  <a:lumMod val="75000"/>
                </a:schemeClr>
              </a:solidFill>
              <a:latin typeface="Arial" charset="0"/>
              <a:ea typeface="Arial" charset="0"/>
              <a:cs typeface="Arial" charset="0"/>
            </a:endParaRPr>
          </a:p>
          <a:p>
            <a:pPr marL="108000" indent="0">
              <a:buNone/>
            </a:pPr>
            <a:endParaRPr lang="es-ES" sz="1400" b="1" i="0" u="none" strike="noStrike" kern="1200" dirty="0">
              <a:ln>
                <a:noFill/>
              </a:ln>
              <a:solidFill>
                <a:schemeClr val="accent1">
                  <a:lumMod val="75000"/>
                </a:schemeClr>
              </a:solidFill>
              <a:latin typeface="Arial" charset="0"/>
              <a:ea typeface="Arial" charset="0"/>
              <a:cs typeface="Arial" charset="0"/>
            </a:endParaRPr>
          </a:p>
          <a:p>
            <a:pPr marL="342900" indent="-342900">
              <a:buFont typeface="Arial" charset="0"/>
              <a:buChar char="•"/>
            </a:pPr>
            <a:r>
              <a:rPr lang="en-GB" sz="1400" b="1" i="0" u="none" strike="noStrike" kern="1200" dirty="0">
                <a:ln>
                  <a:noFill/>
                </a:ln>
                <a:effectLst/>
                <a:latin typeface="Arial" pitchFamily="18"/>
                <a:ea typeface="Microsoft YaHei" pitchFamily="2"/>
                <a:cs typeface="Mangal" pitchFamily="2"/>
              </a:rPr>
              <a:t>With this framework in place, you are now working to   advance these approaches   and to embed them within INTOSAI processes and structures. </a:t>
            </a:r>
          </a:p>
          <a:p>
            <a:pPr marL="342900" indent="-342900">
              <a:buFont typeface="Arial" charset="0"/>
              <a:buChar char="•"/>
            </a:pPr>
            <a:endParaRPr lang="en-GB" sz="1400" b="1" i="0" u="none" strike="noStrike" kern="1200" dirty="0">
              <a:ln>
                <a:noFill/>
              </a:ln>
              <a:effectLst/>
              <a:latin typeface="Arial" pitchFamily="18"/>
              <a:ea typeface="Microsoft YaHei" pitchFamily="2"/>
              <a:cs typeface="Mangal" pitchFamily="2"/>
            </a:endParaRPr>
          </a:p>
          <a:p>
            <a:pPr marL="342900" indent="-342900">
              <a:buFont typeface="Arial" charset="0"/>
              <a:buChar char="•"/>
            </a:pPr>
            <a:r>
              <a:rPr lang="en-GB" sz="1400" b="1" i="0" u="none" strike="noStrike" kern="1200" dirty="0">
                <a:ln>
                  <a:noFill/>
                </a:ln>
                <a:effectLst/>
                <a:latin typeface="Arial" pitchFamily="18"/>
                <a:ea typeface="Microsoft YaHei" pitchFamily="2"/>
                <a:cs typeface="Mangal" pitchFamily="2"/>
              </a:rPr>
              <a:t>You are   discussing implementation frameworks and specific milestones.  And you are promoting communities of practice that can support knowledge-sharing and help develop SAIs’ capacities. </a:t>
            </a:r>
            <a:endParaRPr lang="en-US" sz="1400" b="1" i="0" u="none" strike="noStrike" kern="1200" dirty="0">
              <a:ln>
                <a:noFill/>
              </a:ln>
              <a:effectLst/>
              <a:latin typeface="Arial" pitchFamily="18"/>
              <a:ea typeface="Microsoft YaHei" pitchFamily="2"/>
              <a:cs typeface="Mangal" pitchFamily="2"/>
            </a:endParaRPr>
          </a:p>
          <a:p>
            <a:pPr marL="342900" indent="-342900">
              <a:buFont typeface="Arial" charset="0"/>
              <a:buChar char="•"/>
            </a:pPr>
            <a:endParaRPr lang="en-GB" sz="1400" b="1" i="0" u="none" strike="noStrike" kern="1200" dirty="0">
              <a:ln>
                <a:noFill/>
              </a:ln>
              <a:effectLst/>
              <a:latin typeface="Arial" pitchFamily="18"/>
              <a:ea typeface="Microsoft YaHei" pitchFamily="2"/>
              <a:cs typeface="Mangal" pitchFamily="2"/>
            </a:endParaRPr>
          </a:p>
          <a:p>
            <a:pPr marL="342900" indent="-342900">
              <a:buFont typeface="Arial" charset="0"/>
              <a:buChar char="•"/>
            </a:pPr>
            <a:r>
              <a:rPr lang="en-GB" sz="1400" b="1" i="0" u="none" strike="noStrike" kern="1200" dirty="0">
                <a:ln>
                  <a:noFill/>
                </a:ln>
                <a:effectLst/>
                <a:latin typeface="Arial" pitchFamily="18"/>
                <a:ea typeface="Microsoft YaHei" pitchFamily="2"/>
                <a:cs typeface="Mangal" pitchFamily="2"/>
              </a:rPr>
              <a:t>You are also considering specific ways of aggregating information and reporting to the INTOSAI community and external partners on the results of SDG audits in a way that can also inform the SDG review at the global level.</a:t>
            </a:r>
          </a:p>
          <a:p>
            <a:endParaRPr lang="en-GB" sz="1400" b="0" i="0" u="none" strike="noStrike" kern="1200" dirty="0">
              <a:ln>
                <a:noFill/>
              </a:ln>
              <a:effectLst/>
              <a:latin typeface="Arial" pitchFamily="18"/>
              <a:ea typeface="Microsoft YaHei" pitchFamily="2"/>
              <a:cs typeface="Mangal" pitchFamily="2"/>
            </a:endParaRPr>
          </a:p>
          <a:p>
            <a:endParaRPr lang="en-GB" sz="1400" b="0" i="0" u="none" strike="noStrike" kern="1200" dirty="0">
              <a:ln>
                <a:noFill/>
              </a:ln>
              <a:effectLst/>
              <a:latin typeface="Arial" pitchFamily="18"/>
              <a:ea typeface="Microsoft YaHei" pitchFamily="2"/>
              <a:cs typeface="Mangal" pitchFamily="2"/>
            </a:endParaRPr>
          </a:p>
          <a:p>
            <a:r>
              <a:rPr lang="en-GB" sz="1400" b="1" dirty="0">
                <a:latin typeface="Arial" charset="0"/>
                <a:ea typeface="Arial" charset="0"/>
                <a:cs typeface="Arial" charset="0"/>
              </a:rPr>
              <a:t>SAIs</a:t>
            </a:r>
          </a:p>
          <a:p>
            <a:pPr marL="285750" indent="-285750">
              <a:buFont typeface="Arial" panose="020B0604020202020204" pitchFamily="34" charset="0"/>
              <a:buChar char="•"/>
            </a:pPr>
            <a:r>
              <a:rPr lang="en-US" sz="1400" dirty="0">
                <a:latin typeface="Arial" charset="0"/>
                <a:ea typeface="Arial" charset="0"/>
                <a:cs typeface="Arial" charset="0"/>
              </a:rPr>
              <a:t>Advice, </a:t>
            </a:r>
            <a:r>
              <a:rPr lang="en-US" sz="1400" i="1" dirty="0">
                <a:latin typeface="Arial" charset="0"/>
                <a:ea typeface="Arial" charset="0"/>
                <a:cs typeface="Arial" charset="0"/>
              </a:rPr>
              <a:t>assurance</a:t>
            </a:r>
            <a:r>
              <a:rPr lang="en-US" sz="1400" dirty="0">
                <a:latin typeface="Arial" charset="0"/>
                <a:ea typeface="Arial" charset="0"/>
                <a:cs typeface="Arial" charset="0"/>
              </a:rPr>
              <a:t> and assessment of preparedness, implementation and monitoring and reporting on SDGs</a:t>
            </a:r>
          </a:p>
          <a:p>
            <a:pPr marL="285750" indent="-285750">
              <a:buFont typeface="Arial" panose="020B0604020202020204" pitchFamily="34" charset="0"/>
              <a:buChar char="•"/>
            </a:pPr>
            <a:r>
              <a:rPr lang="en-US" sz="1400" dirty="0">
                <a:latin typeface="Arial" charset="0"/>
                <a:ea typeface="Arial" charset="0"/>
                <a:cs typeface="Arial" charset="0"/>
              </a:rPr>
              <a:t>Financial, compliance and performance audits, opinions and reviews  </a:t>
            </a:r>
          </a:p>
          <a:p>
            <a:pPr marL="285750" indent="-285750">
              <a:buFont typeface="Arial" panose="020B0604020202020204" pitchFamily="34" charset="0"/>
              <a:buChar char="•"/>
            </a:pPr>
            <a:r>
              <a:rPr lang="en-US" sz="1400" dirty="0">
                <a:latin typeface="Arial" charset="0"/>
                <a:ea typeface="Arial" charset="0"/>
                <a:cs typeface="Arial" charset="0"/>
              </a:rPr>
              <a:t>Transparency, participation and accountability in its operations</a:t>
            </a:r>
          </a:p>
          <a:p>
            <a:endParaRPr lang="en-GB" sz="2000" b="0" i="0" u="none" strike="noStrike" kern="1200" dirty="0">
              <a:ln>
                <a:noFill/>
              </a:ln>
              <a:effectLst/>
              <a:latin typeface="Arial" pitchFamily="18"/>
              <a:ea typeface="Microsoft YaHei" pitchFamily="2"/>
              <a:cs typeface="Mangal" pitchFamily="2"/>
            </a:endParaRPr>
          </a:p>
          <a:p>
            <a:endParaRPr lang="en-US" sz="2000" b="0" i="0" u="none" strike="noStrike" kern="1200" dirty="0">
              <a:ln>
                <a:noFill/>
              </a:ln>
              <a:effectLst/>
              <a:latin typeface="Arial" pitchFamily="18"/>
              <a:ea typeface="Microsoft YaHei" pitchFamily="2"/>
              <a:cs typeface="Mangal" pitchFamily="2"/>
            </a:endParaRPr>
          </a:p>
          <a:p>
            <a:endParaRPr lang="en-GB" dirty="0"/>
          </a:p>
        </p:txBody>
      </p:sp>
      <p:sp>
        <p:nvSpPr>
          <p:cNvPr id="4" name="Slide Number Placeholder 3"/>
          <p:cNvSpPr>
            <a:spLocks noGrp="1"/>
          </p:cNvSpPr>
          <p:nvPr>
            <p:ph type="sldNum" sz="quarter" idx="10"/>
          </p:nvPr>
        </p:nvSpPr>
        <p:spPr/>
        <p:txBody>
          <a:bodyPr/>
          <a:lstStyle/>
          <a:p>
            <a:pPr lvl="0"/>
            <a:fld id="{DC86A32B-53CB-4A85-BF55-BAF8C03C762B}" type="slidenum">
              <a:rPr lang="en-GB" smtClean="0"/>
              <a:t>10</a:t>
            </a:fld>
            <a:endParaRPr lang="en-GB"/>
          </a:p>
        </p:txBody>
      </p:sp>
    </p:spTree>
    <p:extLst>
      <p:ext uri="{BB962C8B-B14F-4D97-AF65-F5344CB8AC3E}">
        <p14:creationId xmlns:p14="http://schemas.microsoft.com/office/powerpoint/2010/main" val="127588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lvl="0"/>
            <a:fld id="{DC86A32B-53CB-4A85-BF55-BAF8C03C762B}" type="slidenum">
              <a:rPr lang="en-GB" smtClean="0"/>
              <a:t>11</a:t>
            </a:fld>
            <a:endParaRPr lang="en-GB"/>
          </a:p>
        </p:txBody>
      </p:sp>
    </p:spTree>
    <p:extLst>
      <p:ext uri="{BB962C8B-B14F-4D97-AF65-F5344CB8AC3E}">
        <p14:creationId xmlns:p14="http://schemas.microsoft.com/office/powerpoint/2010/main" val="3273096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000" indent="0">
              <a:buNone/>
            </a:pPr>
            <a:r>
              <a:rPr lang="es-ES" sz="1400" b="1" i="0" u="none" strike="noStrike" kern="1200" dirty="0">
                <a:ln>
                  <a:noFill/>
                </a:ln>
                <a:solidFill>
                  <a:schemeClr val="accent1">
                    <a:lumMod val="75000"/>
                  </a:schemeClr>
                </a:solidFill>
                <a:latin typeface="Arial" charset="0"/>
                <a:ea typeface="Arial" charset="0"/>
                <a:cs typeface="Arial" charset="0"/>
              </a:rPr>
              <a:t>UN </a:t>
            </a:r>
            <a:r>
              <a:rPr lang="es-ES" sz="1400" b="1" i="0" u="none" strike="noStrike" kern="1200" dirty="0" err="1">
                <a:ln>
                  <a:noFill/>
                </a:ln>
                <a:solidFill>
                  <a:schemeClr val="accent1">
                    <a:lumMod val="75000"/>
                  </a:schemeClr>
                </a:solidFill>
                <a:latin typeface="Arial" charset="0"/>
                <a:ea typeface="Arial" charset="0"/>
                <a:cs typeface="Arial" charset="0"/>
              </a:rPr>
              <a:t>Resolutions</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recognise</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the</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important</a:t>
            </a:r>
            <a:r>
              <a:rPr lang="es-ES" sz="1400" b="1" i="0" u="none" strike="noStrike" kern="1200" dirty="0">
                <a:ln>
                  <a:noFill/>
                </a:ln>
                <a:solidFill>
                  <a:schemeClr val="accent1">
                    <a:lumMod val="75000"/>
                  </a:schemeClr>
                </a:solidFill>
                <a:latin typeface="Arial" charset="0"/>
                <a:ea typeface="Arial" charset="0"/>
                <a:cs typeface="Arial" charset="0"/>
              </a:rPr>
              <a:t> role of </a:t>
            </a:r>
            <a:r>
              <a:rPr lang="es-ES" sz="1400" b="1" i="0" u="none" strike="noStrike" kern="1200" dirty="0" err="1">
                <a:ln>
                  <a:noFill/>
                </a:ln>
                <a:solidFill>
                  <a:schemeClr val="accent1">
                    <a:lumMod val="75000"/>
                  </a:schemeClr>
                </a:solidFill>
                <a:latin typeface="Arial" charset="0"/>
                <a:ea typeface="Arial" charset="0"/>
                <a:cs typeface="Arial" charset="0"/>
              </a:rPr>
              <a:t>SAIs</a:t>
            </a:r>
            <a:r>
              <a:rPr lang="es-ES" sz="1400" b="1" i="0" u="none" strike="noStrike" kern="1200" dirty="0">
                <a:ln>
                  <a:noFill/>
                </a:ln>
                <a:solidFill>
                  <a:schemeClr val="accent1">
                    <a:lumMod val="75000"/>
                  </a:schemeClr>
                </a:solidFill>
                <a:latin typeface="Arial" charset="0"/>
                <a:ea typeface="Arial" charset="0"/>
                <a:cs typeface="Arial" charset="0"/>
              </a:rPr>
              <a:t> and </a:t>
            </a:r>
            <a:r>
              <a:rPr lang="es-ES" sz="1400" b="1" i="0" u="none" strike="noStrike" kern="1200" dirty="0" err="1">
                <a:ln>
                  <a:noFill/>
                </a:ln>
                <a:solidFill>
                  <a:schemeClr val="accent1">
                    <a:lumMod val="75000"/>
                  </a:schemeClr>
                </a:solidFill>
                <a:latin typeface="Arial" charset="0"/>
                <a:ea typeface="Arial" charset="0"/>
                <a:cs typeface="Arial" charset="0"/>
              </a:rPr>
              <a:t>their</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contribution</a:t>
            </a:r>
            <a:r>
              <a:rPr lang="es-ES" sz="1400" b="1" i="0" u="none" strike="noStrike" kern="1200" dirty="0">
                <a:ln>
                  <a:noFill/>
                </a:ln>
                <a:solidFill>
                  <a:schemeClr val="accent1">
                    <a:lumMod val="75000"/>
                  </a:schemeClr>
                </a:solidFill>
                <a:latin typeface="Arial" charset="0"/>
                <a:ea typeface="Arial" charset="0"/>
                <a:cs typeface="Arial" charset="0"/>
              </a:rPr>
              <a:t> to </a:t>
            </a:r>
            <a:r>
              <a:rPr lang="es-ES" sz="1400" b="1" i="0" u="none" strike="noStrike" kern="1200" dirty="0" err="1">
                <a:ln>
                  <a:noFill/>
                </a:ln>
                <a:solidFill>
                  <a:schemeClr val="accent1">
                    <a:lumMod val="75000"/>
                  </a:schemeClr>
                </a:solidFill>
                <a:latin typeface="Arial" charset="0"/>
                <a:ea typeface="Arial" charset="0"/>
                <a:cs typeface="Arial" charset="0"/>
              </a:rPr>
              <a:t>sustainable</a:t>
            </a:r>
            <a:r>
              <a:rPr lang="es-ES" sz="1400" b="1" i="0" u="none" strike="noStrike" kern="1200" dirty="0">
                <a:ln>
                  <a:noFill/>
                </a:ln>
                <a:solidFill>
                  <a:schemeClr val="accent1">
                    <a:lumMod val="75000"/>
                  </a:schemeClr>
                </a:solidFill>
                <a:latin typeface="Arial" charset="0"/>
                <a:ea typeface="Arial" charset="0"/>
                <a:cs typeface="Arial" charset="0"/>
              </a:rPr>
              <a:t> </a:t>
            </a:r>
            <a:r>
              <a:rPr lang="es-ES" sz="1400" b="1" i="0" u="none" strike="noStrike" kern="1200" dirty="0" err="1">
                <a:ln>
                  <a:noFill/>
                </a:ln>
                <a:solidFill>
                  <a:schemeClr val="accent1">
                    <a:lumMod val="75000"/>
                  </a:schemeClr>
                </a:solidFill>
                <a:latin typeface="Arial" charset="0"/>
                <a:ea typeface="Arial" charset="0"/>
                <a:cs typeface="Arial" charset="0"/>
              </a:rPr>
              <a:t>development</a:t>
            </a:r>
            <a:r>
              <a:rPr lang="es-ES" sz="1400" b="1" i="0" u="none" strike="noStrike" kern="1200" dirty="0">
                <a:ln>
                  <a:noFill/>
                </a:ln>
                <a:solidFill>
                  <a:schemeClr val="accent1">
                    <a:lumMod val="75000"/>
                  </a:schemeClr>
                </a:solidFill>
                <a:latin typeface="Arial" charset="0"/>
                <a:ea typeface="Arial" charset="0"/>
                <a:cs typeface="Arial" charset="0"/>
              </a:rPr>
              <a:t>.</a:t>
            </a:r>
            <a:r>
              <a:rPr lang="es-ES" sz="1400" b="1" i="0" u="none" strike="noStrike" kern="1200" baseline="0" dirty="0">
                <a:ln>
                  <a:noFill/>
                </a:ln>
                <a:solidFill>
                  <a:schemeClr val="accent1">
                    <a:lumMod val="75000"/>
                  </a:schemeClr>
                </a:solidFill>
                <a:latin typeface="Arial" charset="0"/>
                <a:ea typeface="Arial" charset="0"/>
                <a:cs typeface="Arial" charset="0"/>
              </a:rPr>
              <a:t> </a:t>
            </a:r>
            <a:endParaRPr lang="es-ES" sz="1400" b="1" i="0" u="none" strike="noStrike" kern="1200" dirty="0">
              <a:ln>
                <a:noFill/>
              </a:ln>
              <a:solidFill>
                <a:schemeClr val="accent1">
                  <a:lumMod val="75000"/>
                </a:schemeClr>
              </a:solidFill>
              <a:latin typeface="Arial" charset="0"/>
              <a:ea typeface="Arial" charset="0"/>
              <a:cs typeface="Arial" charset="0"/>
            </a:endParaRPr>
          </a:p>
          <a:p>
            <a:endParaRPr lang="es-ES" sz="1400" b="1" i="0" u="sng" strike="noStrike" kern="1200" dirty="0">
              <a:ln>
                <a:noFill/>
              </a:ln>
              <a:latin typeface="Arial" charset="0"/>
              <a:ea typeface="Arial" charset="0"/>
              <a:cs typeface="Arial" charset="0"/>
            </a:endParaRPr>
          </a:p>
          <a:p>
            <a:r>
              <a:rPr lang="es-ES" sz="1400" b="1" i="0" u="sng" strike="noStrike" kern="1200" dirty="0">
                <a:ln>
                  <a:noFill/>
                </a:ln>
                <a:latin typeface="Arial" charset="0"/>
                <a:ea typeface="Arial" charset="0"/>
                <a:cs typeface="Arial" charset="0"/>
              </a:rPr>
              <a:t>A/66/209 (2011)</a:t>
            </a:r>
          </a:p>
          <a:p>
            <a:r>
              <a:rPr lang="es-ES" sz="1400" b="1" i="0" u="sng" strike="noStrike" kern="1200" dirty="0">
                <a:ln>
                  <a:noFill/>
                </a:ln>
                <a:latin typeface="Arial" charset="0"/>
                <a:ea typeface="Arial" charset="0"/>
                <a:cs typeface="Arial" charset="0"/>
              </a:rPr>
              <a:t>A/69/228 (2014) </a:t>
            </a:r>
          </a:p>
          <a:p>
            <a:r>
              <a:rPr lang="es-ES" sz="1400" b="1" i="0" u="sng" strike="noStrike" kern="1200" dirty="0">
                <a:ln>
                  <a:noFill/>
                </a:ln>
                <a:latin typeface="Arial" charset="0"/>
                <a:ea typeface="Arial" charset="0"/>
                <a:cs typeface="Arial" charset="0"/>
              </a:rPr>
              <a:t>A/69/327 (2015)</a:t>
            </a:r>
          </a:p>
          <a:p>
            <a:endParaRPr lang="es-ES" sz="1400" b="1" i="0" u="sng" strike="noStrike" kern="1200" dirty="0">
              <a:ln>
                <a:noFill/>
              </a:ln>
              <a:latin typeface="Arial" charset="0"/>
              <a:ea typeface="Arial" charset="0"/>
              <a:cs typeface="Arial" charset="0"/>
            </a:endParaRPr>
          </a:p>
          <a:p>
            <a:endParaRPr lang="es-ES" sz="1400" b="0" i="0" u="none" strike="noStrike" kern="1200" dirty="0">
              <a:ln>
                <a:noFill/>
              </a:ln>
              <a:latin typeface="Arial" charset="0"/>
              <a:ea typeface="Arial" charset="0"/>
              <a:cs typeface="Arial" charset="0"/>
            </a:endParaRPr>
          </a:p>
          <a:p>
            <a:pPr marL="108000" indent="0">
              <a:buNone/>
            </a:pPr>
            <a:r>
              <a:rPr lang="es-ES" sz="1400" b="1" i="0" u="none" strike="noStrike" kern="1200" dirty="0">
                <a:ln>
                  <a:noFill/>
                </a:ln>
                <a:solidFill>
                  <a:schemeClr val="accent1">
                    <a:lumMod val="75000"/>
                  </a:schemeClr>
                </a:solidFill>
                <a:latin typeface="Arial" charset="0"/>
                <a:ea typeface="Arial" charset="0"/>
                <a:cs typeface="Arial" charset="0"/>
              </a:rPr>
              <a:t>International </a:t>
            </a:r>
            <a:r>
              <a:rPr lang="es-ES" sz="1400" b="1" i="0" u="none" strike="noStrike" kern="1200" dirty="0" err="1">
                <a:ln>
                  <a:noFill/>
                </a:ln>
                <a:solidFill>
                  <a:schemeClr val="accent1">
                    <a:lumMod val="75000"/>
                  </a:schemeClr>
                </a:solidFill>
                <a:latin typeface="Arial" charset="0"/>
                <a:ea typeface="Arial" charset="0"/>
                <a:cs typeface="Arial" charset="0"/>
              </a:rPr>
              <a:t>Standards</a:t>
            </a:r>
            <a:r>
              <a:rPr lang="es-ES" sz="1400" b="1" i="0" u="none" strike="noStrike" kern="1200" dirty="0">
                <a:ln>
                  <a:noFill/>
                </a:ln>
                <a:solidFill>
                  <a:schemeClr val="accent1">
                    <a:lumMod val="75000"/>
                  </a:schemeClr>
                </a:solidFill>
                <a:latin typeface="Arial" charset="0"/>
                <a:ea typeface="Arial" charset="0"/>
                <a:cs typeface="Arial" charset="0"/>
              </a:rPr>
              <a:t> SAI (ISSAI) </a:t>
            </a:r>
          </a:p>
          <a:p>
            <a:r>
              <a:rPr lang="es-ES" sz="1400" b="1" i="0" u="sng" strike="noStrike" kern="1200" dirty="0">
                <a:ln>
                  <a:noFill/>
                </a:ln>
                <a:solidFill>
                  <a:schemeClr val="tx1"/>
                </a:solidFill>
                <a:latin typeface="Arial" charset="0"/>
                <a:ea typeface="Arial" charset="0"/>
                <a:cs typeface="Arial" charset="0"/>
                <a:hlinkClick r:id="rId3" tooltip="ISSAI 12 – El Valor y Beneficio de las Entidades Fiscalizadoras Superiores - marcando la diferencia en la vida de los ciudadanos"/>
              </a:rPr>
              <a:t>ISSAI 12 – Value and benefits of SAIs </a:t>
            </a:r>
            <a:r>
              <a:rPr lang="mr-IN" sz="1400" b="1" i="0" u="sng" strike="noStrike" kern="1200" dirty="0">
                <a:ln>
                  <a:noFill/>
                </a:ln>
                <a:solidFill>
                  <a:schemeClr val="tx1"/>
                </a:solidFill>
                <a:latin typeface="Arial" charset="0"/>
                <a:ea typeface="Arial" charset="0"/>
                <a:cs typeface="Arial" charset="0"/>
                <a:hlinkClick r:id="rId3" tooltip="ISSAI 12 – El Valor y Beneficio de las Entidades Fiscalizadoras Superiores - marcando la diferencia en la vida de los ciudadanos"/>
              </a:rPr>
              <a:t>–</a:t>
            </a:r>
            <a:r>
              <a:rPr lang="es-ES" sz="1400" b="1" i="0" u="sng" strike="noStrike" kern="1200" dirty="0">
                <a:ln>
                  <a:noFill/>
                </a:ln>
                <a:solidFill>
                  <a:schemeClr val="tx1"/>
                </a:solidFill>
                <a:latin typeface="Arial" charset="0"/>
                <a:ea typeface="Arial" charset="0"/>
                <a:cs typeface="Arial" charset="0"/>
                <a:hlinkClick r:id="rId3" tooltip="ISSAI 12 – El Valor y Beneficio de las Entidades Fiscalizadoras Superiores - marcando la diferencia en la vida de los ciudadanos"/>
              </a:rPr>
              <a:t> making a difference to the lives of citizens</a:t>
            </a:r>
            <a:endParaRPr lang="es-ES" sz="1400" b="1" i="0" u="sng" strike="noStrike" kern="1200" dirty="0">
              <a:ln>
                <a:noFill/>
              </a:ln>
              <a:solidFill>
                <a:schemeClr val="tx1"/>
              </a:solidFill>
              <a:latin typeface="Arial" charset="0"/>
              <a:ea typeface="Arial" charset="0"/>
              <a:cs typeface="Arial" charset="0"/>
            </a:endParaRPr>
          </a:p>
          <a:p>
            <a:endParaRPr lang="es-ES" sz="1400" b="0" i="0" u="none" strike="noStrike" kern="1200" dirty="0">
              <a:ln>
                <a:noFill/>
              </a:ln>
              <a:latin typeface="Arial" charset="0"/>
              <a:ea typeface="Arial" charset="0"/>
              <a:cs typeface="Arial" charset="0"/>
            </a:endParaRPr>
          </a:p>
          <a:p>
            <a:endParaRPr lang="en-GB" sz="1400" b="0" i="0" u="none" strike="noStrike" kern="1200" dirty="0">
              <a:ln>
                <a:noFill/>
              </a:ln>
              <a:effectLst/>
              <a:latin typeface="Arial" pitchFamily="18"/>
              <a:ea typeface="Microsoft YaHei" pitchFamily="2"/>
              <a:cs typeface="Mangal" pitchFamily="2"/>
            </a:endParaRPr>
          </a:p>
          <a:p>
            <a:r>
              <a:rPr lang="en-GB" sz="1400" b="1" i="0" u="none" strike="noStrike" kern="1200" dirty="0">
                <a:ln>
                  <a:noFill/>
                </a:ln>
                <a:effectLst/>
                <a:latin typeface="Arial" pitchFamily="18"/>
                <a:ea typeface="Microsoft YaHei" pitchFamily="2"/>
                <a:cs typeface="Mangal" pitchFamily="2"/>
              </a:rPr>
              <a:t>SAIs are at the core of effective, accountable and inclusive institutions. They can promote the accountability of all stakeholders in translating the new Agenda into positive change across the world. </a:t>
            </a:r>
          </a:p>
          <a:p>
            <a:endParaRPr lang="en-US" sz="1400" b="0" i="0" u="none" strike="noStrike" kern="1200" dirty="0">
              <a:ln>
                <a:noFill/>
              </a:ln>
              <a:effectLst/>
              <a:latin typeface="Arial" pitchFamily="18"/>
              <a:ea typeface="Microsoft YaHei" pitchFamily="2"/>
              <a:cs typeface="Mangal" pitchFamily="2"/>
            </a:endParaRPr>
          </a:p>
          <a:p>
            <a:pPr marL="342900" indent="-342900">
              <a:buFont typeface="Arial" charset="0"/>
              <a:buChar char="•"/>
            </a:pPr>
            <a:r>
              <a:rPr lang="en-GB" sz="1400" b="0" i="0" u="none" strike="noStrike" kern="1200" dirty="0">
                <a:ln>
                  <a:noFill/>
                </a:ln>
                <a:effectLst/>
                <a:latin typeface="Arial" pitchFamily="18"/>
                <a:ea typeface="Microsoft YaHei" pitchFamily="2"/>
                <a:cs typeface="Mangal" pitchFamily="2"/>
              </a:rPr>
              <a:t>SAIs can oversee the integration of the Agenda into national frameworks.  </a:t>
            </a:r>
          </a:p>
          <a:p>
            <a:pPr marL="342900" indent="-342900">
              <a:buFont typeface="Arial" charset="0"/>
              <a:buChar char="•"/>
            </a:pPr>
            <a:endParaRPr lang="en-GB" sz="1400" b="0" i="0" u="none" strike="noStrike" kern="1200" dirty="0">
              <a:ln>
                <a:noFill/>
              </a:ln>
              <a:effectLst/>
              <a:latin typeface="Arial" pitchFamily="18"/>
              <a:ea typeface="Microsoft YaHei" pitchFamily="2"/>
              <a:cs typeface="Mangal" pitchFamily="2"/>
            </a:endParaRPr>
          </a:p>
          <a:p>
            <a:pPr marL="342900" indent="-342900">
              <a:buFont typeface="Arial" charset="0"/>
              <a:buChar char="•"/>
            </a:pPr>
            <a:r>
              <a:rPr lang="en-GB" sz="1400" b="0" i="0" u="none" strike="noStrike" kern="1200" dirty="0">
                <a:ln>
                  <a:noFill/>
                </a:ln>
                <a:effectLst/>
                <a:latin typeface="Arial" pitchFamily="18"/>
                <a:ea typeface="Microsoft YaHei" pitchFamily="2"/>
                <a:cs typeface="Mangal" pitchFamily="2"/>
              </a:rPr>
              <a:t>They can review the performance of programmes to achieve the SDGs.  </a:t>
            </a:r>
          </a:p>
          <a:p>
            <a:pPr marL="342900" indent="-342900">
              <a:buFont typeface="Arial" charset="0"/>
              <a:buChar char="•"/>
            </a:pPr>
            <a:endParaRPr lang="en-GB" sz="1400" b="0" i="0" u="none" strike="noStrike" kern="1200" dirty="0">
              <a:ln>
                <a:noFill/>
              </a:ln>
              <a:effectLst/>
              <a:latin typeface="Arial" pitchFamily="18"/>
              <a:ea typeface="Microsoft YaHei" pitchFamily="2"/>
              <a:cs typeface="Mangal" pitchFamily="2"/>
            </a:endParaRPr>
          </a:p>
          <a:p>
            <a:pPr marL="342900" indent="-342900">
              <a:buFont typeface="Arial" charset="0"/>
              <a:buChar char="•"/>
            </a:pPr>
            <a:r>
              <a:rPr lang="en-GB" sz="1400" b="0" i="0" u="none" strike="noStrike" kern="1200" dirty="0">
                <a:ln>
                  <a:noFill/>
                </a:ln>
                <a:effectLst/>
                <a:latin typeface="Arial" pitchFamily="18"/>
                <a:ea typeface="Microsoft YaHei" pitchFamily="2"/>
                <a:cs typeface="Mangal" pitchFamily="2"/>
              </a:rPr>
              <a:t>They can look at issues related to data collection capacities, monitoring systems and budget allocations. </a:t>
            </a:r>
            <a:endParaRPr lang="en-US" sz="1400" b="0" i="0" u="none" strike="noStrike" kern="1200" dirty="0">
              <a:ln>
                <a:noFill/>
              </a:ln>
              <a:effectLst/>
              <a:latin typeface="Arial" pitchFamily="18"/>
              <a:ea typeface="Microsoft YaHei" pitchFamily="2"/>
              <a:cs typeface="Mangal" pitchFamily="2"/>
            </a:endParaRPr>
          </a:p>
          <a:p>
            <a:pPr marL="342900" marR="0" indent="-342900" defTabSz="914400" rtl="0" eaLnBrk="1" fontAlgn="auto" latinLnBrk="0" hangingPunct="0">
              <a:lnSpc>
                <a:spcPct val="100000"/>
              </a:lnSpc>
              <a:spcBef>
                <a:spcPts val="0"/>
              </a:spcBef>
              <a:spcAft>
                <a:spcPts val="0"/>
              </a:spcAft>
              <a:buClrTx/>
              <a:buSzTx/>
              <a:buFont typeface="Arial" charset="0"/>
              <a:buChar char="•"/>
              <a:tabLst/>
              <a:defRPr/>
            </a:pPr>
            <a:endParaRPr lang="en-GB" sz="1400" b="0" i="0" u="none" strike="noStrike" kern="1200" dirty="0">
              <a:ln>
                <a:noFill/>
              </a:ln>
              <a:effectLst/>
              <a:latin typeface="Arial" pitchFamily="18"/>
              <a:ea typeface="Microsoft YaHei" pitchFamily="2"/>
              <a:cs typeface="Mangal" pitchFamily="2"/>
            </a:endParaRPr>
          </a:p>
          <a:p>
            <a:pPr marL="342900" marR="0" indent="-342900" defTabSz="914400" rtl="0" eaLnBrk="1" fontAlgn="auto" latinLnBrk="0" hangingPunct="0">
              <a:lnSpc>
                <a:spcPct val="100000"/>
              </a:lnSpc>
              <a:spcBef>
                <a:spcPts val="0"/>
              </a:spcBef>
              <a:spcAft>
                <a:spcPts val="0"/>
              </a:spcAft>
              <a:buClrTx/>
              <a:buSzTx/>
              <a:buFont typeface="Arial" charset="0"/>
              <a:buChar char="•"/>
              <a:tabLst/>
              <a:defRPr/>
            </a:pPr>
            <a:r>
              <a:rPr lang="en-GB" sz="1400" b="0" i="0" u="none" strike="noStrike" kern="1200" dirty="0">
                <a:ln>
                  <a:noFill/>
                </a:ln>
                <a:effectLst/>
                <a:latin typeface="Arial" pitchFamily="18"/>
                <a:ea typeface="Microsoft YaHei" pitchFamily="2"/>
                <a:cs typeface="Mangal" pitchFamily="2"/>
              </a:rPr>
              <a:t>It is important to engage in a dialogue about the ways SAIs can contribute to national reviews in your own countries and in meetings such as today’s.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itchFamily="18"/>
              <a:ea typeface="Microsoft YaHei" pitchFamily="2"/>
              <a:cs typeface="Mangal" pitchFamily="2"/>
            </a:endParaRPr>
          </a:p>
          <a:p>
            <a:pPr marL="342900" marR="0" indent="-342900" defTabSz="914400" rtl="0" eaLnBrk="1" fontAlgn="auto" latinLnBrk="0" hangingPunct="0">
              <a:lnSpc>
                <a:spcPct val="100000"/>
              </a:lnSpc>
              <a:spcBef>
                <a:spcPts val="0"/>
              </a:spcBef>
              <a:spcAft>
                <a:spcPts val="0"/>
              </a:spcAft>
              <a:buClrTx/>
              <a:buSzTx/>
              <a:buFont typeface="Arial" charset="0"/>
              <a:buChar char="•"/>
              <a:tabLst/>
              <a:defRPr/>
            </a:pPr>
            <a:r>
              <a:rPr lang="en-GB" sz="1400" b="0" i="0" u="none" strike="noStrike" kern="1200" dirty="0">
                <a:ln>
                  <a:noFill/>
                </a:ln>
                <a:effectLst/>
                <a:latin typeface="Arial" pitchFamily="18"/>
                <a:ea typeface="Microsoft YaHei" pitchFamily="2"/>
                <a:cs typeface="Mangal" pitchFamily="2"/>
              </a:rPr>
              <a:t>On our part, we are highlighting the commitment of SAIs in all our meetings. </a:t>
            </a:r>
            <a:r>
              <a:rPr lang="en-GB" sz="1400" b="1" i="0" u="none" strike="noStrike" kern="1200" dirty="0">
                <a:ln>
                  <a:noFill/>
                </a:ln>
                <a:effectLst/>
                <a:latin typeface="Arial" pitchFamily="18"/>
                <a:ea typeface="Microsoft YaHei" pitchFamily="2"/>
                <a:cs typeface="Mangal" pitchFamily="2"/>
              </a:rPr>
              <a:t>We believe lessons and messages from your collective work can also make a great contribution to UN meetings.  </a:t>
            </a:r>
            <a:endParaRPr lang="en-US" sz="1400" b="0" i="0" u="none" strike="noStrike" kern="1200" dirty="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endParaRPr lang="en-US" sz="1400" b="0" i="0" u="none" strike="noStrike" kern="1200" dirty="0">
              <a:ln>
                <a:noFill/>
              </a:ln>
              <a:effectLst/>
              <a:latin typeface="Arial" pitchFamily="18"/>
              <a:ea typeface="Microsoft YaHei" pitchFamily="2"/>
              <a:cs typeface="Mangal" pitchFamily="2"/>
            </a:endParaRPr>
          </a:p>
          <a:p>
            <a:endParaRPr lang="en-US" sz="1400"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12</a:t>
            </a:fld>
            <a:endParaRPr lang="uk-UA"/>
          </a:p>
        </p:txBody>
      </p:sp>
    </p:spTree>
    <p:extLst>
      <p:ext uri="{BB962C8B-B14F-4D97-AF65-F5344CB8AC3E}">
        <p14:creationId xmlns:p14="http://schemas.microsoft.com/office/powerpoint/2010/main" val="46037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000" indent="0">
              <a:buNone/>
            </a:pPr>
            <a:r>
              <a:rPr lang="en-US" sz="2200" b="1" dirty="0">
                <a:solidFill>
                  <a:srgbClr val="4F81BD"/>
                </a:solidFill>
              </a:rPr>
              <a:t>HLPF is the Central platform for SDG follow-up and review</a:t>
            </a:r>
          </a:p>
          <a:p>
            <a:endParaRPr lang="en-US" sz="2000" dirty="0">
              <a:solidFill>
                <a:srgbClr val="4F81BD"/>
              </a:solidFill>
            </a:endParaRPr>
          </a:p>
          <a:p>
            <a:r>
              <a:rPr lang="en-US" sz="2000" b="1" dirty="0">
                <a:solidFill>
                  <a:srgbClr val="4F81BD"/>
                </a:solidFill>
              </a:rPr>
              <a:t>Under the auspices of ECOSOC</a:t>
            </a:r>
          </a:p>
          <a:p>
            <a:pPr lvl="1"/>
            <a:r>
              <a:rPr lang="en-US" sz="1600" dirty="0">
                <a:solidFill>
                  <a:schemeClr val="tx1"/>
                </a:solidFill>
              </a:rPr>
              <a:t>Annual</a:t>
            </a:r>
          </a:p>
          <a:p>
            <a:pPr lvl="1"/>
            <a:r>
              <a:rPr lang="en-US" sz="1600" dirty="0">
                <a:solidFill>
                  <a:schemeClr val="tx1"/>
                </a:solidFill>
              </a:rPr>
              <a:t>VNR &amp; Thematic reviews </a:t>
            </a:r>
          </a:p>
          <a:p>
            <a:pPr lvl="1"/>
            <a:r>
              <a:rPr lang="en-US" sz="1600" dirty="0">
                <a:solidFill>
                  <a:schemeClr val="tx1"/>
                </a:solidFill>
              </a:rPr>
              <a:t>Inclusive of UN entities, civil society, private sector and other stakeholders</a:t>
            </a:r>
          </a:p>
          <a:p>
            <a:endParaRPr lang="en-US" sz="2000" dirty="0">
              <a:solidFill>
                <a:srgbClr val="4F81BD"/>
              </a:solidFill>
            </a:endParaRPr>
          </a:p>
          <a:p>
            <a:r>
              <a:rPr lang="en-US" sz="2000" b="1" dirty="0">
                <a:solidFill>
                  <a:srgbClr val="4F81BD"/>
                </a:solidFill>
              </a:rPr>
              <a:t>Under the auspices of GA</a:t>
            </a:r>
          </a:p>
          <a:p>
            <a:pPr lvl="1"/>
            <a:r>
              <a:rPr lang="en-US" sz="1600" dirty="0">
                <a:solidFill>
                  <a:schemeClr val="tx1"/>
                </a:solidFill>
              </a:rPr>
              <a:t>Every four years (Sept. 2019)</a:t>
            </a:r>
          </a:p>
          <a:p>
            <a:pPr lvl="1"/>
            <a:r>
              <a:rPr lang="en-US" sz="1600" dirty="0">
                <a:solidFill>
                  <a:schemeClr val="tx1"/>
                </a:solidFill>
              </a:rPr>
              <a:t>Heads of State and Government</a:t>
            </a:r>
          </a:p>
          <a:p>
            <a:pPr lvl="1"/>
            <a:r>
              <a:rPr lang="en-US" sz="1600" dirty="0">
                <a:solidFill>
                  <a:schemeClr val="tx1"/>
                </a:solidFill>
              </a:rPr>
              <a:t>Political guidance on A2030 and its implementation</a:t>
            </a:r>
          </a:p>
          <a:p>
            <a:endParaRPr lang="en-US" dirty="0"/>
          </a:p>
          <a:p>
            <a:endParaRPr lang="en-US" dirty="0"/>
          </a:p>
          <a:p>
            <a:r>
              <a:rPr lang="en-US" sz="2000" b="1" dirty="0"/>
              <a:t>Timeline for the HLPF</a:t>
            </a:r>
          </a:p>
          <a:p>
            <a:endParaRPr lang="en-US" sz="2000" dirty="0"/>
          </a:p>
          <a:p>
            <a:r>
              <a:rPr lang="en-US" sz="2000" b="1" i="0" u="none" strike="noStrike" kern="1200" dirty="0">
                <a:ln>
                  <a:noFill/>
                </a:ln>
                <a:effectLst/>
                <a:latin typeface="Arial" pitchFamily="18"/>
                <a:ea typeface="Microsoft YaHei" pitchFamily="2"/>
                <a:cs typeface="Mangal" pitchFamily="2"/>
              </a:rPr>
              <a:t>2019</a:t>
            </a:r>
            <a:r>
              <a:rPr lang="en-US" sz="2000" b="0" i="0" u="none" strike="noStrike" kern="1200" dirty="0">
                <a:ln>
                  <a:noFill/>
                </a:ln>
                <a:effectLst/>
                <a:latin typeface="Arial" pitchFamily="18"/>
                <a:ea typeface="Microsoft YaHei" pitchFamily="2"/>
                <a:cs typeface="Mangal" pitchFamily="2"/>
              </a:rPr>
              <a:t> </a:t>
            </a:r>
          </a:p>
          <a:p>
            <a:r>
              <a:rPr lang="en-US" sz="2000" b="1" i="0" u="none" strike="noStrike" kern="1200" dirty="0">
                <a:ln>
                  <a:noFill/>
                </a:ln>
                <a:effectLst/>
                <a:latin typeface="Arial" pitchFamily="18"/>
                <a:ea typeface="Microsoft YaHei" pitchFamily="2"/>
                <a:cs typeface="Mangal" pitchFamily="2"/>
              </a:rPr>
              <a:t>Empowering people and ensuring inclusiveness and equality</a:t>
            </a:r>
          </a:p>
          <a:p>
            <a:r>
              <a:rPr lang="en-US" sz="2000" b="0" i="0" u="none" strike="noStrike" kern="1200" dirty="0">
                <a:ln>
                  <a:noFill/>
                </a:ln>
                <a:effectLst/>
                <a:latin typeface="Arial" pitchFamily="18"/>
                <a:ea typeface="Microsoft YaHei" pitchFamily="2"/>
                <a:cs typeface="Mangal" pitchFamily="2"/>
                <a:hlinkClick r:id="rId3" tooltip="Goal 4 - Ensure inclusive and equitable quality education and promote lifelong learning opportunities for all"/>
              </a:rPr>
              <a:t>SDG sdg4</a:t>
            </a:r>
          </a:p>
          <a:p>
            <a:r>
              <a:rPr lang="en-US" sz="2000" b="0" i="0" u="none" strike="noStrike" kern="1200" dirty="0">
                <a:ln>
                  <a:noFill/>
                </a:ln>
                <a:effectLst/>
                <a:latin typeface="Arial" pitchFamily="18"/>
                <a:ea typeface="Microsoft YaHei" pitchFamily="2"/>
                <a:cs typeface="Mangal" pitchFamily="2"/>
                <a:hlinkClick r:id="rId4" tooltip="Goal 8 - Promote sustained, inclusive and sustainable economic growth, full and productive employment and decent work for all"/>
              </a:rPr>
              <a:t>SDG sdg8</a:t>
            </a:r>
          </a:p>
          <a:p>
            <a:r>
              <a:rPr lang="en-US" sz="2000" b="0" i="0" u="none" strike="noStrike" kern="1200" dirty="0">
                <a:ln>
                  <a:noFill/>
                </a:ln>
                <a:effectLst/>
                <a:latin typeface="Arial" pitchFamily="18"/>
                <a:ea typeface="Microsoft YaHei" pitchFamily="2"/>
                <a:cs typeface="Mangal" pitchFamily="2"/>
                <a:hlinkClick r:id="rId5" tooltip="Goal 10 - Reduce inequality within and among countries"/>
              </a:rPr>
              <a:t>SDG sdg10</a:t>
            </a:r>
          </a:p>
          <a:p>
            <a:r>
              <a:rPr lang="en-US" sz="2000" b="1" i="0" u="none" strike="noStrike" kern="1200" dirty="0">
                <a:ln>
                  <a:noFill/>
                </a:ln>
                <a:effectLst/>
                <a:latin typeface="Arial" pitchFamily="18"/>
                <a:ea typeface="Microsoft YaHei" pitchFamily="2"/>
                <a:cs typeface="Mangal" pitchFamily="2"/>
                <a:hlinkClick r:id="rId6" tooltip="Goal 13 - Take urgent action to combat climate change and its impacts*&#10;&lt;br&gt;"/>
              </a:rPr>
              <a:t>SDG sdg13 CLIMATE ACTION (audit guidance on climate change)</a:t>
            </a:r>
          </a:p>
          <a:p>
            <a:r>
              <a:rPr lang="en-US" sz="2000" b="0" i="0" u="none" strike="noStrike" kern="1200" dirty="0">
                <a:ln>
                  <a:noFill/>
                </a:ln>
                <a:effectLst/>
                <a:latin typeface="Arial" pitchFamily="18"/>
                <a:ea typeface="Microsoft YaHei" pitchFamily="2"/>
                <a:cs typeface="Mangal" pitchFamily="2"/>
                <a:hlinkClick r:id="rId7" tooltip="Goal 16 - Promote peaceful and inclusive societies for sustainable development, provide access to justice for all and build effective, accountable and inclusive institutions at all levels"/>
              </a:rPr>
              <a:t>SDG sdg16</a:t>
            </a:r>
          </a:p>
          <a:p>
            <a:r>
              <a:rPr lang="en-US" sz="2000" b="0" i="0" u="none" strike="noStrike" kern="1200" dirty="0">
                <a:ln>
                  <a:noFill/>
                </a:ln>
                <a:effectLst/>
                <a:latin typeface="Arial" pitchFamily="18"/>
                <a:ea typeface="Microsoft YaHei" pitchFamily="2"/>
                <a:cs typeface="Mangal" pitchFamily="2"/>
                <a:hlinkClick r:id="rId8" tooltip="Goal 17 - Strengthen the means of implementation and revitalize the global partnership for sustainable development"/>
              </a:rPr>
              <a:t>SDG sdg17</a:t>
            </a:r>
          </a:p>
          <a:p>
            <a:endParaRPr lang="en-US" sz="2000" b="0" i="0" u="none" strike="noStrike" kern="1200" dirty="0">
              <a:ln>
                <a:noFill/>
              </a:ln>
              <a:effectLst/>
              <a:latin typeface="Arial" pitchFamily="18"/>
              <a:ea typeface="Microsoft YaHei" pitchFamily="2"/>
              <a:cs typeface="Mangal" pitchFamily="2"/>
            </a:endParaRPr>
          </a:p>
          <a:p>
            <a:r>
              <a:rPr lang="en-US" sz="2000" b="1" i="0" u="none" strike="noStrike" kern="1200" dirty="0">
                <a:ln>
                  <a:noFill/>
                </a:ln>
                <a:effectLst/>
                <a:latin typeface="Arial" pitchFamily="18"/>
                <a:ea typeface="Microsoft YaHei" pitchFamily="2"/>
                <a:cs typeface="Mangal" pitchFamily="2"/>
              </a:rPr>
              <a:t>2018</a:t>
            </a:r>
            <a:r>
              <a:rPr lang="en-US" sz="2000" b="0" i="0" u="none" strike="noStrike" kern="1200" dirty="0">
                <a:ln>
                  <a:noFill/>
                </a:ln>
                <a:effectLst/>
                <a:latin typeface="Arial" pitchFamily="18"/>
                <a:ea typeface="Microsoft YaHei" pitchFamily="2"/>
                <a:cs typeface="Mangal" pitchFamily="2"/>
              </a:rPr>
              <a:t> </a:t>
            </a:r>
          </a:p>
          <a:p>
            <a:r>
              <a:rPr lang="en-US" sz="2000" b="1" i="0" u="none" strike="noStrike" kern="1200" dirty="0">
                <a:ln>
                  <a:noFill/>
                </a:ln>
                <a:effectLst/>
                <a:latin typeface="Arial" pitchFamily="18"/>
                <a:ea typeface="Microsoft YaHei" pitchFamily="2"/>
                <a:cs typeface="Mangal" pitchFamily="2"/>
              </a:rPr>
              <a:t>Transformation towards sustainable and resilient societies</a:t>
            </a:r>
          </a:p>
          <a:p>
            <a:r>
              <a:rPr lang="en-US" sz="2000" b="1" i="0" u="none" strike="noStrike" kern="1200" dirty="0">
                <a:ln>
                  <a:noFill/>
                </a:ln>
                <a:effectLst/>
                <a:latin typeface="Arial" pitchFamily="18"/>
                <a:ea typeface="Microsoft YaHei" pitchFamily="2"/>
                <a:cs typeface="Mangal" pitchFamily="2"/>
                <a:hlinkClick r:id="rId9" tooltip="Goal 6 - Ensure availability and sustainable management of water and sanitation for all"/>
              </a:rPr>
              <a:t>SDG sdg6 WATER AND SANITATION</a:t>
            </a:r>
          </a:p>
          <a:p>
            <a:r>
              <a:rPr lang="en-US" sz="2000" b="1" i="0" u="none" strike="noStrike" kern="1200" dirty="0">
                <a:ln>
                  <a:noFill/>
                </a:ln>
                <a:effectLst/>
                <a:latin typeface="Arial" pitchFamily="18"/>
                <a:ea typeface="Microsoft YaHei" pitchFamily="2"/>
                <a:cs typeface="Mangal" pitchFamily="2"/>
                <a:hlinkClick r:id="rId10" tooltip="Goal 7 - Ensure access to affordable, reliable, sustainable and modern energy for all"/>
              </a:rPr>
              <a:t>SDG sdg7 ENERGY</a:t>
            </a:r>
          </a:p>
          <a:p>
            <a:r>
              <a:rPr lang="en-US" sz="2000" b="1" i="0" u="none" strike="noStrike" kern="1200" dirty="0">
                <a:ln>
                  <a:noFill/>
                </a:ln>
                <a:effectLst/>
                <a:latin typeface="Arial" pitchFamily="18"/>
                <a:ea typeface="Microsoft YaHei" pitchFamily="2"/>
                <a:cs typeface="Mangal" pitchFamily="2"/>
                <a:hlinkClick r:id="rId11" tooltip="Goal 11 - Make cities and human settlements inclusive, safe, resilient and sustainable"/>
              </a:rPr>
              <a:t>SDG sdg11 SUSTAINABLE CITIES (Greening cities, Air pollution)</a:t>
            </a:r>
          </a:p>
          <a:p>
            <a:r>
              <a:rPr lang="en-US" sz="2000" b="0" i="0" u="none" strike="noStrike" kern="1200" dirty="0">
                <a:ln>
                  <a:noFill/>
                </a:ln>
                <a:effectLst/>
                <a:latin typeface="Arial" pitchFamily="18"/>
                <a:ea typeface="Microsoft YaHei" pitchFamily="2"/>
                <a:cs typeface="Mangal" pitchFamily="2"/>
                <a:hlinkClick r:id="rId12" tooltip="Goal 12 - Ensure sustainable consumption and production patterns"/>
              </a:rPr>
              <a:t>SDG sdg12</a:t>
            </a:r>
          </a:p>
          <a:p>
            <a:r>
              <a:rPr lang="en-US" sz="2000" b="1" i="0" u="none" strike="noStrike" kern="1200" dirty="0">
                <a:ln>
                  <a:noFill/>
                </a:ln>
                <a:effectLst/>
                <a:latin typeface="Arial" pitchFamily="18"/>
                <a:ea typeface="Microsoft YaHei" pitchFamily="2"/>
                <a:cs typeface="Mangal" pitchFamily="2"/>
                <a:hlinkClick r:id="rId13" tooltip="Goal 15 - Protect, restore and promote sustainable use of terrestrial ecosystems, sustainably manage forests, combat desertification, and halt and reverse land degradation and halt biodiversity loss"/>
              </a:rPr>
              <a:t>SDG sdg15 LIFE</a:t>
            </a:r>
            <a:r>
              <a:rPr lang="en-US" sz="2000" b="1" i="0" u="none" strike="noStrike" kern="1200" baseline="0" dirty="0">
                <a:ln>
                  <a:noFill/>
                </a:ln>
                <a:effectLst/>
                <a:latin typeface="Arial" pitchFamily="18"/>
                <a:ea typeface="Microsoft YaHei" pitchFamily="2"/>
                <a:cs typeface="Mangal" pitchFamily="2"/>
                <a:hlinkClick r:id="rId13" tooltip="Goal 15 - Protect, restore and promote sustainable use of terrestrial ecosystems, sustainably manage forests, combat desertification, and halt and reverse land degradation and halt biodiversity loss"/>
              </a:rPr>
              <a:t> ON LAND (Biodiversity, Land </a:t>
            </a:r>
            <a:r>
              <a:rPr lang="en-US" sz="2000" b="1" i="0" u="none" strike="noStrike" kern="1200" baseline="0" dirty="0" err="1">
                <a:ln>
                  <a:noFill/>
                </a:ln>
                <a:effectLst/>
                <a:latin typeface="Arial" pitchFamily="18"/>
                <a:ea typeface="Microsoft YaHei" pitchFamily="2"/>
                <a:cs typeface="Mangal" pitchFamily="2"/>
                <a:hlinkClick r:id="rId13" tooltip="Goal 15 - Protect, restore and promote sustainable use of terrestrial ecosystems, sustainably manage forests, combat desertification, and halt and reverse land degradation and halt biodiversity loss"/>
              </a:rPr>
              <a:t>organisation</a:t>
            </a:r>
            <a:r>
              <a:rPr lang="en-US" sz="2000" b="1" i="0" u="none" strike="noStrike" kern="1200" baseline="0" dirty="0">
                <a:ln>
                  <a:noFill/>
                </a:ln>
                <a:effectLst/>
                <a:latin typeface="Arial" pitchFamily="18"/>
                <a:ea typeface="Microsoft YaHei" pitchFamily="2"/>
                <a:cs typeface="Mangal" pitchFamily="2"/>
                <a:hlinkClick r:id="rId13" tooltip="Goal 15 - Protect, restore and promote sustainable use of terrestrial ecosystems, sustainably manage forests, combat desertification, and halt and reverse land degradation and halt biodiversity loss"/>
              </a:rPr>
              <a:t>)</a:t>
            </a:r>
            <a:endParaRPr lang="en-US" sz="2000" b="1" i="0" u="none" strike="noStrike" kern="1200" dirty="0">
              <a:ln>
                <a:noFill/>
              </a:ln>
              <a:effectLst/>
              <a:latin typeface="Arial" pitchFamily="18"/>
              <a:ea typeface="Microsoft YaHei" pitchFamily="2"/>
              <a:cs typeface="Mangal" pitchFamily="2"/>
              <a:hlinkClick r:id="rId13" tooltip="Goal 15 - Protect, restore and promote sustainable use of terrestrial ecosystems, sustainably manage forests, combat desertification, and halt and reverse land degradation and halt biodiversity loss"/>
            </a:endParaRPr>
          </a:p>
          <a:p>
            <a:r>
              <a:rPr lang="en-US" sz="2000" b="0" i="0" u="none" strike="noStrike" kern="1200" dirty="0">
                <a:ln>
                  <a:noFill/>
                </a:ln>
                <a:effectLst/>
                <a:latin typeface="Arial" pitchFamily="18"/>
                <a:ea typeface="Microsoft YaHei" pitchFamily="2"/>
                <a:cs typeface="Mangal" pitchFamily="2"/>
                <a:hlinkClick r:id="rId8" tooltip="Goal 17 - Strengthen the means of implementation and revitalize the global partnership for sustainable development"/>
              </a:rPr>
              <a:t>SDG sdg17</a:t>
            </a:r>
          </a:p>
          <a:p>
            <a:endParaRPr lang="en-US" sz="2000" b="0" i="0" u="none" strike="noStrike" kern="1200" dirty="0">
              <a:ln>
                <a:noFill/>
              </a:ln>
              <a:effectLst/>
              <a:latin typeface="Arial" pitchFamily="18"/>
              <a:ea typeface="Microsoft YaHei" pitchFamily="2"/>
              <a:cs typeface="Mangal" pitchFamily="2"/>
              <a:hlinkClick r:id="rId8" tooltip="Goal 17 - Strengthen the means of implementation and revitalize the global partnership for sustainable development"/>
            </a:endParaRPr>
          </a:p>
          <a:p>
            <a:r>
              <a:rPr lang="en-US" sz="2000" b="1" i="0" u="none" strike="noStrike" kern="1200" dirty="0">
                <a:ln>
                  <a:noFill/>
                </a:ln>
                <a:effectLst/>
                <a:latin typeface="Arial" pitchFamily="18"/>
                <a:ea typeface="Microsoft YaHei" pitchFamily="2"/>
                <a:cs typeface="Mangal" pitchFamily="2"/>
                <a:hlinkClick r:id="rId14"/>
              </a:rPr>
              <a:t>2017</a:t>
            </a:r>
          </a:p>
          <a:p>
            <a:r>
              <a:rPr lang="en-US" sz="2000" b="1" i="0" u="none" strike="noStrike" kern="1200" dirty="0">
                <a:ln>
                  <a:noFill/>
                </a:ln>
                <a:effectLst/>
                <a:latin typeface="Arial" pitchFamily="18"/>
                <a:ea typeface="Microsoft YaHei" pitchFamily="2"/>
                <a:cs typeface="Mangal" pitchFamily="2"/>
                <a:hlinkClick r:id="rId14"/>
              </a:rPr>
              <a:t>Eradicating poverty and promoting prosperity in a changing world</a:t>
            </a:r>
          </a:p>
          <a:p>
            <a:endParaRPr lang="en-US" sz="2000" b="0" i="0" u="none" strike="noStrike" kern="1200" dirty="0">
              <a:ln>
                <a:noFill/>
              </a:ln>
              <a:effectLst/>
              <a:latin typeface="Arial" pitchFamily="18"/>
              <a:ea typeface="Microsoft YaHei" pitchFamily="2"/>
              <a:cs typeface="Mangal" pitchFamily="2"/>
              <a:hlinkClick r:id="rId14"/>
            </a:endParaRPr>
          </a:p>
          <a:p>
            <a:r>
              <a:rPr lang="en-US" sz="2000" b="0" i="0" u="none" strike="noStrike" kern="1200" dirty="0">
                <a:ln>
                  <a:noFill/>
                </a:ln>
                <a:effectLst/>
                <a:latin typeface="Arial" pitchFamily="18"/>
                <a:ea typeface="Microsoft YaHei" pitchFamily="2"/>
                <a:cs typeface="Mangal" pitchFamily="2"/>
                <a:hlinkClick r:id="rId15" tooltip="Goal 1 - End poverty in all its forms everywhere"/>
              </a:rPr>
              <a:t>SDG sdg1</a:t>
            </a:r>
          </a:p>
          <a:p>
            <a:r>
              <a:rPr lang="en-US" sz="2000" b="1" i="0" u="none" strike="noStrike" kern="1200" dirty="0">
                <a:ln>
                  <a:noFill/>
                </a:ln>
                <a:effectLst/>
                <a:latin typeface="Arial" pitchFamily="18"/>
                <a:ea typeface="Microsoft YaHei" pitchFamily="2"/>
                <a:cs typeface="Mangal" pitchFamily="2"/>
                <a:hlinkClick r:id="rId16" tooltip="Goal 2 - End hunger, achieve food security and improved nutrition and promote sustainable agriculture"/>
              </a:rPr>
              <a:t>SDG sdg2 ZERO HUNGER</a:t>
            </a:r>
          </a:p>
          <a:p>
            <a:r>
              <a:rPr lang="en-US" sz="2000" b="0" i="0" u="none" strike="noStrike" kern="1200" dirty="0">
                <a:ln>
                  <a:noFill/>
                </a:ln>
                <a:effectLst/>
                <a:latin typeface="Arial" pitchFamily="18"/>
                <a:ea typeface="Microsoft YaHei" pitchFamily="2"/>
                <a:cs typeface="Mangal" pitchFamily="2"/>
                <a:hlinkClick r:id="rId17" tooltip="Goal 3 - Ensure healthy lives and promote well-being for all at all ages"/>
              </a:rPr>
              <a:t>SDG sdg3</a:t>
            </a:r>
          </a:p>
          <a:p>
            <a:r>
              <a:rPr lang="en-US" sz="2000" b="0" i="0" u="none" strike="noStrike" kern="1200" dirty="0">
                <a:ln>
                  <a:noFill/>
                </a:ln>
                <a:effectLst/>
                <a:latin typeface="Arial" pitchFamily="18"/>
                <a:ea typeface="Microsoft YaHei" pitchFamily="2"/>
                <a:cs typeface="Mangal" pitchFamily="2"/>
                <a:hlinkClick r:id="rId18" tooltip="Goal 5 - Achieve gender equality and empower all women and girls"/>
              </a:rPr>
              <a:t>SDG sdg5</a:t>
            </a:r>
          </a:p>
          <a:p>
            <a:r>
              <a:rPr lang="en-US" sz="2000" b="0" i="0" u="none" strike="noStrike" kern="1200" dirty="0">
                <a:ln>
                  <a:noFill/>
                </a:ln>
                <a:effectLst/>
                <a:latin typeface="Arial" pitchFamily="18"/>
                <a:ea typeface="Microsoft YaHei" pitchFamily="2"/>
                <a:cs typeface="Mangal" pitchFamily="2"/>
                <a:hlinkClick r:id="rId19" tooltip="Goal 9 - Build resilient infrastructure, promote inclusive and sustainable industrialization and foster innovation"/>
              </a:rPr>
              <a:t>SDG sdg9</a:t>
            </a:r>
          </a:p>
          <a:p>
            <a:r>
              <a:rPr lang="en-US" sz="2000" b="1" i="0" u="none" strike="noStrike" kern="1200" dirty="0">
                <a:ln>
                  <a:noFill/>
                </a:ln>
                <a:effectLst/>
                <a:latin typeface="Arial" pitchFamily="18"/>
                <a:ea typeface="Microsoft YaHei" pitchFamily="2"/>
                <a:cs typeface="Mangal" pitchFamily="2"/>
                <a:hlinkClick r:id="rId20" tooltip="Goal 14 - Conserve and sustainably use the oceans, seas and marine resources for sustainable development"/>
              </a:rPr>
              <a:t>SDG sdg14 LIFE BELOW WATER</a:t>
            </a:r>
          </a:p>
          <a:p>
            <a:r>
              <a:rPr lang="en-US" sz="2000" b="0" i="0" u="none" strike="noStrike" kern="1200" dirty="0">
                <a:ln>
                  <a:noFill/>
                </a:ln>
                <a:effectLst/>
                <a:latin typeface="Arial" pitchFamily="18"/>
                <a:ea typeface="Microsoft YaHei" pitchFamily="2"/>
                <a:cs typeface="Mangal" pitchFamily="2"/>
                <a:hlinkClick r:id="rId8" tooltip="Goal 17 - Strengthen the means of implementation and revitalize the global partnership for sustainable development"/>
              </a:rPr>
              <a:t>SDG sdg17</a:t>
            </a:r>
          </a:p>
          <a:p>
            <a:endParaRPr lang="en-US" sz="2000" b="1" i="0" u="sng" strike="noStrike" kern="1200" dirty="0">
              <a:ln>
                <a:noFill/>
              </a:ln>
              <a:effectLst/>
              <a:latin typeface="Arial" pitchFamily="18"/>
              <a:ea typeface="Microsoft YaHei" pitchFamily="2"/>
              <a:cs typeface="Mangal" pitchFamily="2"/>
              <a:hlinkClick r:id="rId21"/>
            </a:endParaRPr>
          </a:p>
          <a:p>
            <a:r>
              <a:rPr lang="en-US" sz="2000" b="1" i="0" u="sng" strike="noStrike" kern="1200" dirty="0">
                <a:ln>
                  <a:noFill/>
                </a:ln>
                <a:effectLst/>
                <a:latin typeface="Arial" pitchFamily="18"/>
                <a:ea typeface="Microsoft YaHei" pitchFamily="2"/>
                <a:cs typeface="Mangal" pitchFamily="2"/>
                <a:hlinkClick r:id="rId21"/>
              </a:rPr>
              <a:t>2016</a:t>
            </a:r>
          </a:p>
          <a:p>
            <a:r>
              <a:rPr lang="en-US" sz="2000" b="1" i="0" u="sng" strike="noStrike" kern="1200" dirty="0">
                <a:ln>
                  <a:noFill/>
                </a:ln>
                <a:effectLst/>
                <a:latin typeface="Arial" pitchFamily="18"/>
                <a:ea typeface="Microsoft YaHei" pitchFamily="2"/>
                <a:cs typeface="Mangal" pitchFamily="2"/>
                <a:hlinkClick r:id="rId21"/>
              </a:rPr>
              <a:t>Ensuring that no one is left behind</a:t>
            </a:r>
          </a:p>
          <a:p>
            <a:endParaRPr lang="en-GB" dirty="0"/>
          </a:p>
        </p:txBody>
      </p:sp>
      <p:sp>
        <p:nvSpPr>
          <p:cNvPr id="4" name="Slide Number Placeholder 3"/>
          <p:cNvSpPr>
            <a:spLocks noGrp="1"/>
          </p:cNvSpPr>
          <p:nvPr>
            <p:ph type="sldNum" sz="quarter" idx="10"/>
          </p:nvPr>
        </p:nvSpPr>
        <p:spPr/>
        <p:txBody>
          <a:bodyPr/>
          <a:lstStyle/>
          <a:p>
            <a:pPr lvl="0"/>
            <a:fld id="{DC86A32B-53CB-4A85-BF55-BAF8C03C762B}" type="slidenum">
              <a:rPr lang="en-GB" smtClean="0"/>
              <a:t>13</a:t>
            </a:fld>
            <a:endParaRPr lang="en-GB"/>
          </a:p>
        </p:txBody>
      </p:sp>
    </p:spTree>
    <p:extLst>
      <p:ext uri="{BB962C8B-B14F-4D97-AF65-F5344CB8AC3E}">
        <p14:creationId xmlns:p14="http://schemas.microsoft.com/office/powerpoint/2010/main" val="1015792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marR="0" indent="-216000"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Responding to the complexity of the SDGs requires SAIs to respond  flexibly and in ways that go beyond their traditional mandate.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I would like to highlight a few challenges:</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xxx</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1400" b="1" i="0" u="none" strike="noStrike" kern="1200" dirty="0">
                <a:ln>
                  <a:noFill/>
                </a:ln>
                <a:effectLst/>
                <a:latin typeface="Arial" panose="020B0604020202020204" pitchFamily="34" charset="0"/>
                <a:ea typeface="Microsoft YaHei" pitchFamily="2"/>
                <a:cs typeface="Arial" panose="020B0604020202020204" pitchFamily="34" charset="0"/>
              </a:rPr>
              <a:t>Inclusiveness</a:t>
            </a: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 </a:t>
            </a:r>
            <a:r>
              <a:rPr lang="mr-IN" sz="1400" b="0" i="0" u="none" strike="noStrike" kern="1200" dirty="0">
                <a:ln>
                  <a:noFill/>
                </a:ln>
                <a:effectLst/>
                <a:latin typeface="Arial" panose="020B0604020202020204" pitchFamily="34" charset="0"/>
                <a:ea typeface="Microsoft YaHei" pitchFamily="2"/>
                <a:cs typeface="Mangal" pitchFamily="2"/>
              </a:rPr>
              <a:t>–</a:t>
            </a: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 Example: how the impact of climate change on women is being addressed</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 by governments in their implementation plans</a:t>
            </a:r>
            <a:endParaRPr lang="en-US" sz="1400" b="0" i="0" u="none" strike="noStrike" kern="1200" dirty="0">
              <a:ln>
                <a:noFill/>
              </a:ln>
              <a:effectLst/>
              <a:latin typeface="Arial" panose="020B0604020202020204" pitchFamily="34" charset="0"/>
              <a:ea typeface="Microsoft YaHei" pitchFamily="2"/>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lvl="0"/>
            <a:fld id="{DC86A32B-53CB-4A85-BF55-BAF8C03C762B}" type="slidenum">
              <a:rPr lang="uk-UA" smtClean="0"/>
              <a:t>14</a:t>
            </a:fld>
            <a:endParaRPr lang="uk-UA"/>
          </a:p>
        </p:txBody>
      </p:sp>
    </p:spTree>
    <p:extLst>
      <p:ext uri="{BB962C8B-B14F-4D97-AF65-F5344CB8AC3E}">
        <p14:creationId xmlns:p14="http://schemas.microsoft.com/office/powerpoint/2010/main" val="325054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Aft>
                <a:spcPts val="600"/>
              </a:spcAft>
              <a:buFont typeface="Arial" charset="0"/>
              <a:buChar char="•"/>
            </a:pPr>
            <a:r>
              <a:rPr lang="en-US" sz="1400" dirty="0">
                <a:latin typeface="Arial" panose="020B0604020202020204" pitchFamily="34" charset="0"/>
                <a:cs typeface="Arial" panose="020B0604020202020204" pitchFamily="34" charset="0"/>
              </a:rPr>
              <a:t>Importance of taking a </a:t>
            </a:r>
            <a:r>
              <a:rPr lang="en-US" sz="1400" b="1" dirty="0">
                <a:latin typeface="Arial" panose="020B0604020202020204" pitchFamily="34" charset="0"/>
                <a:cs typeface="Arial" panose="020B0604020202020204" pitchFamily="34" charset="0"/>
              </a:rPr>
              <a:t>strategic approach </a:t>
            </a:r>
            <a:r>
              <a:rPr lang="en-US" sz="1400" dirty="0">
                <a:latin typeface="Arial" panose="020B0604020202020204" pitchFamily="34" charset="0"/>
                <a:cs typeface="Arial" panose="020B0604020202020204" pitchFamily="34" charset="0"/>
              </a:rPr>
              <a:t>to engaging with SDGs (value of SDG audits, outputs, capacities needed). </a:t>
            </a:r>
          </a:p>
          <a:p>
            <a:pPr marL="584100" lvl="1" indent="-342900">
              <a:spcAft>
                <a:spcPts val="600"/>
              </a:spcAft>
              <a:buFont typeface="Arial" charset="0"/>
              <a:buChar char="•"/>
            </a:pPr>
            <a:endParaRPr lang="en-US" sz="1400" dirty="0">
              <a:latin typeface="Arial" panose="020B0604020202020204" pitchFamily="34" charset="0"/>
              <a:cs typeface="Arial" panose="020B0604020202020204" pitchFamily="34" charset="0"/>
            </a:endParaRPr>
          </a:p>
          <a:p>
            <a:pPr marL="584100" lvl="1" indent="-342900">
              <a:spcAft>
                <a:spcPts val="600"/>
              </a:spcAft>
              <a:buFont typeface="Arial" charset="0"/>
              <a:buChar char="•"/>
            </a:pPr>
            <a:r>
              <a:rPr lang="en-US" sz="1400" dirty="0">
                <a:latin typeface="Arial" panose="020B0604020202020204" pitchFamily="34" charset="0"/>
                <a:cs typeface="Arial" panose="020B0604020202020204" pitchFamily="34" charset="0"/>
              </a:rPr>
              <a:t>THIS APPLIES NOT ONLY TO INDIVIDUAL SAIS BUT ALSO TO INTOSAI WG LIKE WGEA</a:t>
            </a:r>
          </a:p>
          <a:p>
            <a:pPr marL="342900" indent="-342900">
              <a:spcAft>
                <a:spcPts val="600"/>
              </a:spcAft>
              <a:buFont typeface="Arial"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r>
              <a:rPr lang="en-US" sz="1400" dirty="0">
                <a:latin typeface="Arial" panose="020B0604020202020204" pitchFamily="34" charset="0"/>
                <a:cs typeface="Arial" panose="020B0604020202020204" pitchFamily="34" charset="0"/>
              </a:rPr>
              <a:t>Extensive scope of the 2030 Agenda requires </a:t>
            </a:r>
            <a:r>
              <a:rPr lang="en-US" sz="1400" b="1" dirty="0">
                <a:latin typeface="Arial" panose="020B0604020202020204" pitchFamily="34" charset="0"/>
                <a:cs typeface="Arial" panose="020B0604020202020204" pitchFamily="34" charset="0"/>
              </a:rPr>
              <a:t>prioritizing</a:t>
            </a:r>
            <a:r>
              <a:rPr lang="en-US" sz="1400" dirty="0">
                <a:latin typeface="Arial" panose="020B0604020202020204" pitchFamily="34" charset="0"/>
                <a:cs typeface="Arial" panose="020B0604020202020204" pitchFamily="34" charset="0"/>
              </a:rPr>
              <a:t> SDG audits:</a:t>
            </a:r>
          </a:p>
          <a:p>
            <a:pPr marL="800100" indent="-342900">
              <a:spcAft>
                <a:spcPts val="600"/>
              </a:spcAft>
              <a:buFont typeface="Arial" charset="0"/>
              <a:buChar char="•"/>
            </a:pPr>
            <a:r>
              <a:rPr lang="en-US" sz="1400" dirty="0">
                <a:latin typeface="Arial" panose="020B0604020202020204" pitchFamily="34" charset="0"/>
                <a:cs typeface="Arial" panose="020B0604020202020204" pitchFamily="34" charset="0"/>
              </a:rPr>
              <a:t>Not all SDGs at once: preparedness; government plans and</a:t>
            </a:r>
            <a:r>
              <a:rPr lang="en-US" sz="1400" baseline="0" dirty="0">
                <a:latin typeface="Arial" panose="020B0604020202020204" pitchFamily="34" charset="0"/>
                <a:cs typeface="Arial" panose="020B0604020202020204" pitchFamily="34" charset="0"/>
              </a:rPr>
              <a:t> objectives</a:t>
            </a:r>
            <a:r>
              <a:rPr lang="en-US" sz="1400" dirty="0">
                <a:latin typeface="Arial" panose="020B0604020202020204" pitchFamily="34" charset="0"/>
                <a:cs typeface="Arial" panose="020B0604020202020204" pitchFamily="34" charset="0"/>
              </a:rPr>
              <a:t>; risks that government objectives not achieved; VNR process; sets of SDGs (based on context and SAI priorities)</a:t>
            </a:r>
          </a:p>
          <a:p>
            <a:pPr marL="800100" indent="-342900">
              <a:spcAft>
                <a:spcPts val="600"/>
              </a:spcAft>
              <a:buFont typeface="Arial" charset="0"/>
              <a:buChar char="•"/>
            </a:pPr>
            <a:r>
              <a:rPr lang="en-US" sz="1400" dirty="0">
                <a:latin typeface="Arial" panose="020B0604020202020204" pitchFamily="34" charset="0"/>
                <a:cs typeface="Arial" panose="020B0604020202020204" pitchFamily="34" charset="0"/>
              </a:rPr>
              <a:t>IMPORTANT TO</a:t>
            </a:r>
            <a:r>
              <a:rPr lang="en-US" sz="1400" baseline="0" dirty="0">
                <a:latin typeface="Arial" panose="020B0604020202020204" pitchFamily="34" charset="0"/>
                <a:cs typeface="Arial" panose="020B0604020202020204" pitchFamily="34" charset="0"/>
              </a:rPr>
              <a:t> CONSIDER</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WHAT GOVERNMENTS ARE DOING FOR SDG IMPLEMENTATION IN YOUR RESPECTIVE COUNTRIES</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BUT FROM THE PERSPECTIVE OF WGEA, WHEN SETTING WORK PLANS AND STRATEGIES</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CONSIDER INTERLINKAGES BETWEEN THE DIFFERENT INTOSAI APPROACHES </a:t>
            </a:r>
            <a:r>
              <a:rPr lang="mr-IN" sz="1400" baseline="0" dirty="0">
                <a:latin typeface="Arial" panose="020B0604020202020204" pitchFamily="34" charset="0"/>
              </a:rPr>
              <a:t>–</a:t>
            </a:r>
            <a:r>
              <a:rPr lang="en-US" sz="1400" baseline="0" dirty="0">
                <a:latin typeface="Arial" panose="020B0604020202020204" pitchFamily="34" charset="0"/>
                <a:cs typeface="Arial" panose="020B0604020202020204" pitchFamily="34" charset="0"/>
              </a:rPr>
              <a:t> THESE ARE NOT SEPARATE BOXES</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CONSIDER REGIONAL AND GLOBAL PROCESSES AND HOW TO ALIGN WITH THOSE PROCESSES </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TIMELINE OF THE HLPF AS AN IMPORTANT REFERENT</a:t>
            </a:r>
          </a:p>
          <a:p>
            <a:pPr marL="1498500" lvl="2"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SDG 15 ON TERRESTRIAL ECOSYSTEMS AND LAND FOR EXAMPLE TO BE REVIEWED IN 2018 AND SDG 13 ON CLIMATE ACTION IN 2019</a:t>
            </a: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r>
              <a:rPr lang="en-US" sz="1400" dirty="0">
                <a:latin typeface="Arial" panose="020B0604020202020204" pitchFamily="34" charset="0"/>
                <a:cs typeface="Arial" panose="020B0604020202020204" pitchFamily="34" charset="0"/>
              </a:rPr>
              <a:t>Embedding a </a:t>
            </a:r>
            <a:r>
              <a:rPr lang="en-US" sz="1400" b="1" dirty="0">
                <a:latin typeface="Arial" panose="020B0604020202020204" pitchFamily="34" charset="0"/>
                <a:cs typeface="Arial" panose="020B0604020202020204" pitchFamily="34" charset="0"/>
              </a:rPr>
              <a:t>sustainable development perspective </a:t>
            </a:r>
            <a:r>
              <a:rPr lang="en-US" sz="1400" dirty="0">
                <a:latin typeface="Arial" panose="020B0604020202020204" pitchFamily="34" charset="0"/>
                <a:cs typeface="Arial" panose="020B0604020202020204" pitchFamily="34" charset="0"/>
              </a:rPr>
              <a:t>into environmental auditing: </a:t>
            </a:r>
          </a:p>
          <a:p>
            <a:pPr marL="774900" lvl="1" indent="-342900">
              <a:spcAft>
                <a:spcPts val="600"/>
              </a:spcAft>
              <a:buFont typeface="Arial" charset="0"/>
              <a:buChar char="•"/>
            </a:pPr>
            <a:r>
              <a:rPr lang="en-US" sz="1400" dirty="0">
                <a:latin typeface="Arial" panose="020B0604020202020204" pitchFamily="34" charset="0"/>
                <a:cs typeface="Arial" panose="020B0604020202020204" pitchFamily="34" charset="0"/>
              </a:rPr>
              <a:t>Integrated approach and SDG inter-linkages </a:t>
            </a:r>
            <a:r>
              <a:rPr lang="mr-IN" sz="1400" dirty="0">
                <a:latin typeface="Arial" panose="020B0604020202020204" pitchFamily="34" charset="0"/>
              </a:rPr>
              <a:t>–</a:t>
            </a:r>
            <a:r>
              <a:rPr lang="en-US" sz="1400" dirty="0">
                <a:latin typeface="Arial" panose="020B0604020202020204" pitchFamily="34" charset="0"/>
                <a:cs typeface="Arial" panose="020B0604020202020204" pitchFamily="34" charset="0"/>
              </a:rPr>
              <a:t> selection (e.g., programs with integrated approach; sets of interlinked SDGs), conducting (e.g., social and economic dimensions)</a:t>
            </a:r>
          </a:p>
          <a:p>
            <a:pPr marL="774900" lvl="1" indent="-342900">
              <a:spcAft>
                <a:spcPts val="600"/>
              </a:spcAft>
              <a:buFont typeface="Arial" charset="0"/>
              <a:buChar char="•"/>
            </a:pPr>
            <a:r>
              <a:rPr lang="en-US" sz="1400" dirty="0">
                <a:latin typeface="Arial" panose="020B0604020202020204" pitchFamily="34" charset="0"/>
                <a:cs typeface="Arial" panose="020B0604020202020204" pitchFamily="34" charset="0"/>
              </a:rPr>
              <a:t>INITIATIVE TO DEVELOP THE AUDIT GUIDELINE</a:t>
            </a:r>
            <a:r>
              <a:rPr lang="en-US" sz="1400" baseline="0" dirty="0">
                <a:latin typeface="Arial" panose="020B0604020202020204" pitchFamily="34" charset="0"/>
                <a:cs typeface="Arial" panose="020B0604020202020204" pitchFamily="34" charset="0"/>
              </a:rPr>
              <a:t> IS VERY VALUABLE</a:t>
            </a:r>
          </a:p>
          <a:p>
            <a:pPr marL="7749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HOWEVER, ALSO RISK OF CREATING SILOS</a:t>
            </a:r>
          </a:p>
          <a:p>
            <a:pPr marL="7749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MAINSTREAM/INTEGRATE THE SUSTAINABLE DEVELOPMENT PERSPECTIVE INTO THE DIFFERENT ACTIVITIES OF THE WGEA </a:t>
            </a:r>
            <a:r>
              <a:rPr lang="mr-IN" sz="1400" baseline="0" dirty="0">
                <a:latin typeface="Arial" panose="020B0604020202020204" pitchFamily="34" charset="0"/>
              </a:rPr>
              <a:t>–</a:t>
            </a:r>
            <a:r>
              <a:rPr lang="en-US" sz="1400" baseline="0" dirty="0">
                <a:latin typeface="Arial" panose="020B0604020202020204" pitchFamily="34" charset="0"/>
                <a:cs typeface="Arial" panose="020B0604020202020204" pitchFamily="34" charset="0"/>
              </a:rPr>
              <a:t> HOW TO BRING THIS PERSPECTIVE AND APPROACH INTO OTHER PROJECTS AND INITIATIVES</a:t>
            </a: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r>
              <a:rPr lang="en-US" sz="1400" dirty="0">
                <a:latin typeface="Arial" panose="020B0604020202020204" pitchFamily="34" charset="0"/>
                <a:cs typeface="Arial" panose="020B0604020202020204" pitchFamily="34" charset="0"/>
              </a:rPr>
              <a:t>Showing and effectively </a:t>
            </a:r>
            <a:r>
              <a:rPr lang="en-US" sz="1400" b="1" dirty="0">
                <a:latin typeface="Arial" panose="020B0604020202020204" pitchFamily="34" charset="0"/>
                <a:cs typeface="Arial" panose="020B0604020202020204" pitchFamily="34" charset="0"/>
              </a:rPr>
              <a:t>communicating results</a:t>
            </a:r>
            <a:r>
              <a:rPr lang="en-US" sz="1400" dirty="0">
                <a:latin typeface="Arial" panose="020B0604020202020204" pitchFamily="34" charset="0"/>
                <a:cs typeface="Arial" panose="020B0604020202020204" pitchFamily="34" charset="0"/>
              </a:rPr>
              <a:t>: </a:t>
            </a:r>
          </a:p>
          <a:p>
            <a:pPr marL="800100" indent="-342900">
              <a:spcAft>
                <a:spcPts val="600"/>
              </a:spcAft>
              <a:buFont typeface="Arial" charset="0"/>
              <a:buChar char="•"/>
            </a:pPr>
            <a:r>
              <a:rPr lang="en-US" sz="1400" dirty="0">
                <a:latin typeface="Arial" panose="020B0604020202020204" pitchFamily="34" charset="0"/>
                <a:cs typeface="Arial" panose="020B0604020202020204" pitchFamily="34" charset="0"/>
              </a:rPr>
              <a:t>Aggregation of findings to provide inputs into follow-up and review processes </a:t>
            </a:r>
            <a:r>
              <a:rPr lang="mr-IN" sz="1400" dirty="0">
                <a:latin typeface="Arial" panose="020B0604020202020204" pitchFamily="34" charset="0"/>
              </a:rPr>
              <a:t>–</a:t>
            </a:r>
            <a:r>
              <a:rPr lang="en-US" sz="1400" dirty="0">
                <a:latin typeface="Arial" panose="020B0604020202020204" pitchFamily="34" charset="0"/>
                <a:cs typeface="Arial" panose="020B0604020202020204" pitchFamily="34" charset="0"/>
              </a:rPr>
              <a:t> Who? How?</a:t>
            </a:r>
          </a:p>
          <a:p>
            <a:pPr marL="1041300" lvl="1" indent="-342900">
              <a:spcAft>
                <a:spcPts val="600"/>
              </a:spcAft>
              <a:buFont typeface="Arial" charset="0"/>
              <a:buChar char="•"/>
            </a:pPr>
            <a:r>
              <a:rPr lang="en-US" sz="1400" dirty="0">
                <a:latin typeface="Arial" panose="020B0604020202020204" pitchFamily="34" charset="0"/>
                <a:cs typeface="Arial" panose="020B0604020202020204" pitchFamily="34" charset="0"/>
              </a:rPr>
              <a:t>REFLECT ON THE</a:t>
            </a:r>
            <a:r>
              <a:rPr lang="en-US" sz="1400" baseline="0" dirty="0">
                <a:latin typeface="Arial" panose="020B0604020202020204" pitchFamily="34" charset="0"/>
                <a:cs typeface="Arial" panose="020B0604020202020204" pitchFamily="34" charset="0"/>
              </a:rPr>
              <a:t> ROLE OF WGEA AND/OR INDIVIDUAL SAI MEMBERS</a:t>
            </a:r>
            <a:endParaRPr lang="en-US" sz="1400" dirty="0">
              <a:latin typeface="Arial" panose="020B0604020202020204" pitchFamily="34" charset="0"/>
              <a:cs typeface="Arial" panose="020B0604020202020204" pitchFamily="34" charset="0"/>
            </a:endParaRPr>
          </a:p>
          <a:p>
            <a:pPr marL="800100" indent="-342900">
              <a:spcAft>
                <a:spcPts val="600"/>
              </a:spcAft>
              <a:buFont typeface="Arial" charset="0"/>
              <a:buChar char="•"/>
            </a:pPr>
            <a:r>
              <a:rPr lang="en-US" sz="1400" dirty="0">
                <a:latin typeface="Arial" panose="020B0604020202020204" pitchFamily="34" charset="0"/>
                <a:cs typeface="Arial" panose="020B0604020202020204" pitchFamily="34" charset="0"/>
              </a:rPr>
              <a:t>To whom? Communicate to different audiences to show relevance, trigger remedial action and enhance trust and credibility</a:t>
            </a:r>
          </a:p>
          <a:p>
            <a:pPr marL="1041300" lvl="1" indent="-342900">
              <a:spcAft>
                <a:spcPts val="600"/>
              </a:spcAft>
              <a:buFont typeface="Arial" charset="0"/>
              <a:buChar char="•"/>
            </a:pPr>
            <a:r>
              <a:rPr lang="en-US" sz="1400" dirty="0">
                <a:latin typeface="Arial" panose="020B0604020202020204" pitchFamily="34" charset="0"/>
                <a:cs typeface="Arial" panose="020B0604020202020204" pitchFamily="34" charset="0"/>
              </a:rPr>
              <a:t>IMPORTANCE</a:t>
            </a:r>
            <a:r>
              <a:rPr lang="en-US" sz="1400" baseline="0" dirty="0">
                <a:latin typeface="Arial" panose="020B0604020202020204" pitchFamily="34" charset="0"/>
                <a:cs typeface="Arial" panose="020B0604020202020204" pitchFamily="34" charset="0"/>
              </a:rPr>
              <a:t> OF GOING BEYOND THE SAI COMMUNITY </a:t>
            </a:r>
            <a:r>
              <a:rPr lang="mr-IN" sz="1400" baseline="0" dirty="0">
                <a:latin typeface="Arial" panose="020B0604020202020204" pitchFamily="34" charset="0"/>
              </a:rPr>
              <a:t>–</a:t>
            </a:r>
            <a:r>
              <a:rPr lang="en-US" sz="1400" baseline="0" dirty="0">
                <a:latin typeface="Arial" panose="020B0604020202020204" pitchFamily="34" charset="0"/>
                <a:cs typeface="Arial" panose="020B0604020202020204" pitchFamily="34" charset="0"/>
              </a:rPr>
              <a:t> </a:t>
            </a:r>
          </a:p>
          <a:p>
            <a:pPr marL="1041300" lvl="1" indent="-342900">
              <a:spcAft>
                <a:spcPts val="600"/>
              </a:spcAft>
              <a:buFont typeface="Arial" charset="0"/>
              <a:buChar char="•"/>
            </a:pPr>
            <a:r>
              <a:rPr lang="en-US" sz="1400" baseline="0" dirty="0">
                <a:latin typeface="Arial" panose="020B0604020202020204" pitchFamily="34" charset="0"/>
                <a:cs typeface="Arial" panose="020B0604020202020204" pitchFamily="34" charset="0"/>
              </a:rPr>
              <a:t>GIVE VISIBILITY TO THE WORK SAIS ARE DOING</a:t>
            </a:r>
            <a:endParaRPr lang="en-US" sz="1400" dirty="0">
              <a:latin typeface="Arial" panose="020B0604020202020204" pitchFamily="34" charset="0"/>
              <a:cs typeface="Arial" panose="020B0604020202020204" pitchFamily="34" charset="0"/>
            </a:endParaRPr>
          </a:p>
          <a:p>
            <a:pPr marL="800100" indent="-342900">
              <a:spcAft>
                <a:spcPts val="600"/>
              </a:spcAft>
              <a:buFont typeface="Arial" charset="0"/>
              <a:buChar char="•"/>
            </a:pPr>
            <a:r>
              <a:rPr lang="en-US" sz="1400" dirty="0">
                <a:latin typeface="Arial" panose="020B0604020202020204" pitchFamily="34" charset="0"/>
                <a:cs typeface="Arial" panose="020B0604020202020204" pitchFamily="34" charset="0"/>
              </a:rPr>
              <a:t>Importance of partnerships and collaboration</a:t>
            </a:r>
          </a:p>
          <a:p>
            <a:pPr marL="1041300" lvl="1" indent="-342900">
              <a:spcAft>
                <a:spcPts val="600"/>
              </a:spcAft>
              <a:buFont typeface="Arial" charset="0"/>
              <a:buChar char="•"/>
            </a:pPr>
            <a:r>
              <a:rPr lang="en-US" sz="1400" dirty="0">
                <a:latin typeface="Arial" panose="020B0604020202020204" pitchFamily="34" charset="0"/>
                <a:cs typeface="Arial" panose="020B0604020202020204" pitchFamily="34" charset="0"/>
              </a:rPr>
              <a:t>REFLECT ON HOW TO ENGAGE WITH EXTERNAL ACTORS</a:t>
            </a:r>
          </a:p>
          <a:p>
            <a:pPr marL="342900" indent="-342900">
              <a:spcAft>
                <a:spcPts val="600"/>
              </a:spcAft>
              <a:buFont typeface="Arial"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charset="0"/>
              <a:buChar char="•"/>
            </a:pPr>
            <a:r>
              <a:rPr lang="en-US" sz="1400" dirty="0">
                <a:latin typeface="Arial" panose="020B0604020202020204" pitchFamily="34" charset="0"/>
                <a:cs typeface="Arial" panose="020B0604020202020204" pitchFamily="34" charset="0"/>
              </a:rPr>
              <a:t>Enhancing SAI capacity by leveraging </a:t>
            </a:r>
            <a:r>
              <a:rPr lang="en-US" sz="1400" b="1" dirty="0">
                <a:latin typeface="Arial" panose="020B0604020202020204" pitchFamily="34" charset="0"/>
                <a:cs typeface="Arial" panose="020B0604020202020204" pitchFamily="34" charset="0"/>
              </a:rPr>
              <a:t>knowledge-sharing and cooperative approaches. </a:t>
            </a:r>
            <a:endParaRPr lang="en-US" sz="1400" b="0" dirty="0">
              <a:latin typeface="Arial" panose="020B0604020202020204" pitchFamily="34" charset="0"/>
              <a:cs typeface="Arial" panose="020B0604020202020204" pitchFamily="34" charset="0"/>
            </a:endParaRPr>
          </a:p>
          <a:p>
            <a:pPr marL="584100" lvl="1" indent="-342900">
              <a:spcAft>
                <a:spcPts val="600"/>
              </a:spcAft>
              <a:buFont typeface="Arial" charset="0"/>
              <a:buChar char="•"/>
            </a:pPr>
            <a:r>
              <a:rPr lang="en-US" sz="1400" b="0" dirty="0">
                <a:latin typeface="Arial" panose="020B0604020202020204" pitchFamily="34" charset="0"/>
                <a:cs typeface="Arial" panose="020B0604020202020204" pitchFamily="34" charset="0"/>
              </a:rPr>
              <a:t>VERY GOOD EXPERIENCES IN INTOSAI COMMUNITY TO BUILD ON</a:t>
            </a:r>
          </a:p>
          <a:p>
            <a:pPr marL="584100" lvl="1" indent="-342900">
              <a:spcAft>
                <a:spcPts val="600"/>
              </a:spcAft>
              <a:buFont typeface="Arial" charset="0"/>
              <a:buChar char="•"/>
            </a:pPr>
            <a:r>
              <a:rPr lang="en-US" sz="1400" b="0" dirty="0">
                <a:latin typeface="Arial" panose="020B0604020202020204" pitchFamily="34" charset="0"/>
                <a:cs typeface="Arial" panose="020B0604020202020204" pitchFamily="34" charset="0"/>
              </a:rPr>
              <a:t>NEED TO CONTINUE</a:t>
            </a:r>
            <a:endParaRPr lang="en-US" sz="1400" b="1" dirty="0">
              <a:latin typeface="Arial" panose="020B0604020202020204" pitchFamily="34" charset="0"/>
              <a:cs typeface="Arial" panose="020B0604020202020204" pitchFamily="34" charset="0"/>
            </a:endParaRP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[final]</a:t>
            </a: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DESA and my Division are committed to working closely with INTOSAI to support SAIs’ contributions to the review of the SDGs at different levels.  </a:t>
            </a: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We are also committed to help strengthen the capacity of SAIs for enhancing accountability in the implementation of the 2030 Agenda.</a:t>
            </a:r>
            <a:endParaRPr lang="en-US" sz="1400" b="0" i="0" u="none" strike="noStrike" kern="1200" dirty="0">
              <a:ln>
                <a:noFill/>
              </a:ln>
              <a:effectLst/>
              <a:latin typeface="Arial" panose="020B0604020202020204" pitchFamily="34" charset="0"/>
              <a:ea typeface="Microsoft YaHei" pitchFamily="2"/>
              <a:cs typeface="Arial" panose="020B0604020202020204" pitchFamily="34" charset="0"/>
            </a:endParaRPr>
          </a:p>
          <a:p>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342900" indent="-342900">
              <a:buFont typeface="Arial" charset="0"/>
              <a:buChar cha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We are collaborating with the INTOSAI Chair and the Secretariat on the four approaches. </a:t>
            </a:r>
          </a:p>
          <a:p>
            <a:pPr marL="342900" indent="-342900">
              <a:buFont typeface="Arial" charset="0"/>
              <a:buChar cha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342900" indent="-342900">
              <a:buFont typeface="Arial" charset="0"/>
              <a:buChar cha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We are also working with the INTOSAI Knowledge Sharing Committee (KSC), the INTOSAI Development Initiative (IDI), INTOSAI Regions and other partners   in a capacity development program on “Auditing the SDGs.” </a:t>
            </a:r>
          </a:p>
          <a:p>
            <a:endParaRPr lang="en-US"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342900" marR="0" indent="-342900" defTabSz="914400" rtl="0" eaLnBrk="1" fontAlgn="auto" latinLnBrk="0" hangingPunct="0">
              <a:lnSpc>
                <a:spcPct val="100000"/>
              </a:lnSpc>
              <a:spcBef>
                <a:spcPts val="0"/>
              </a:spcBef>
              <a:spcAft>
                <a:spcPts val="0"/>
              </a:spcAft>
              <a:buClrTx/>
              <a:buSzTx/>
              <a:buFont typeface="Arial" charset="0"/>
              <a:buChar char="•"/>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We look forward to working closely with INTOSAI </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Working Groups </a:t>
            </a: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and its members to support the contributions of SAIs to the review of the SDGs and to advance the role of SAIs in sustainable development.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Thank</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 you. </a:t>
            </a:r>
            <a:endParaRPr lang="en-US" sz="1400" b="0" i="0" u="none" strike="noStrike" kern="1200" dirty="0">
              <a:ln>
                <a:noFill/>
              </a:ln>
              <a:effectLst/>
              <a:latin typeface="Arial" panose="020B0604020202020204" pitchFamily="34" charset="0"/>
              <a:ea typeface="Microsoft YaHei" pitchFamily="2"/>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lvl="0"/>
            <a:fld id="{DC86A32B-53CB-4A85-BF55-BAF8C03C762B}" type="slidenum">
              <a:rPr lang="uk-UA" smtClean="0"/>
              <a:t>15</a:t>
            </a:fld>
            <a:endParaRPr lang="uk-UA"/>
          </a:p>
        </p:txBody>
      </p:sp>
    </p:spTree>
    <p:extLst>
      <p:ext uri="{BB962C8B-B14F-4D97-AF65-F5344CB8AC3E}">
        <p14:creationId xmlns:p14="http://schemas.microsoft.com/office/powerpoint/2010/main" val="103986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0"/>
          <p:cNvSpPr>
            <a:spLocks noGrp="1" noRot="1" noChangeAspect="1" noResize="1"/>
          </p:cNvSpPr>
          <p:nvPr>
            <p:ph type="sldImg"/>
          </p:nvPr>
        </p:nvSpPr>
        <p:spPr>
          <a:xfrm>
            <a:off x="1181100" y="698500"/>
            <a:ext cx="4649788" cy="3486150"/>
          </a:xfrm>
          <a:solidFill>
            <a:schemeClr val="accent1"/>
          </a:solidFill>
          <a:ln w="25400">
            <a:solidFill>
              <a:schemeClr val="accent1">
                <a:shade val="50000"/>
              </a:schemeClr>
            </a:solidFill>
            <a:prstDash val="solid"/>
          </a:ln>
        </p:spPr>
      </p:sp>
      <p:sp>
        <p:nvSpPr>
          <p:cNvPr id="3" name="Shape 91"/>
          <p:cNvSpPr txBox="1">
            <a:spLocks noGrp="1"/>
          </p:cNvSpPr>
          <p:nvPr>
            <p:ph type="body" sz="quarter" idx="1"/>
          </p:nvPr>
        </p:nvSpPr>
        <p:spPr>
          <a:xfrm>
            <a:off x="935132" y="4417235"/>
            <a:ext cx="5141243" cy="4181753"/>
          </a:xfrm>
        </p:spPr>
        <p:txBody>
          <a:bodyPr wrap="square" lIns="92889" tIns="46445" rIns="92889" bIns="46445" anchor="ctr"/>
          <a:lstStyle/>
          <a:p>
            <a:pPr lvl="0"/>
            <a:endParaRPr lang="en-US" dirty="0"/>
          </a:p>
          <a:p>
            <a:pPr marL="216022" indent="-216022" algn="l" defTabSz="914491">
              <a:defRPr/>
            </a:pPr>
            <a:r>
              <a:rPr lang="en-US" sz="1400" b="1" noProof="0" dirty="0">
                <a:solidFill>
                  <a:srgbClr val="00CCFF"/>
                </a:solidFill>
                <a:ea typeface="Questrial" pitchFamily="2"/>
                <a:cs typeface="Questrial" pitchFamily="2"/>
              </a:rPr>
              <a:t>We are in the second year of implementation of the 2030 Agenda for Sustainable Development,</a:t>
            </a:r>
            <a:r>
              <a:rPr lang="en-US" sz="1400" b="1" baseline="0" noProof="0" dirty="0">
                <a:solidFill>
                  <a:srgbClr val="00CCFF"/>
                </a:solidFill>
                <a:ea typeface="Questrial" pitchFamily="2"/>
                <a:cs typeface="Questrial" pitchFamily="2"/>
              </a:rPr>
              <a:t> which was adopted at the United Nations Summit i</a:t>
            </a:r>
            <a:r>
              <a:rPr lang="en-US" sz="1400" b="1" noProof="0" dirty="0">
                <a:solidFill>
                  <a:srgbClr val="00CCFF"/>
                </a:solidFill>
                <a:ea typeface="Questrial" pitchFamily="2"/>
                <a:cs typeface="Questrial" pitchFamily="2"/>
              </a:rPr>
              <a:t>n September 2015.</a:t>
            </a:r>
            <a:r>
              <a:rPr lang="en-US" sz="1400" b="1" baseline="0" noProof="0" dirty="0">
                <a:solidFill>
                  <a:srgbClr val="00CCFF"/>
                </a:solidFill>
                <a:ea typeface="Questrial" pitchFamily="2"/>
                <a:cs typeface="Questrial" pitchFamily="2"/>
              </a:rPr>
              <a:t> </a:t>
            </a:r>
          </a:p>
          <a:p>
            <a:pPr marL="216022" indent="-216022" algn="l" defTabSz="914491">
              <a:defRPr/>
            </a:pPr>
            <a:endParaRPr lang="en-US" sz="1400" b="1" baseline="0" noProof="0" dirty="0">
              <a:solidFill>
                <a:srgbClr val="00CCFF"/>
              </a:solidFill>
              <a:ea typeface="Questrial" pitchFamily="2"/>
              <a:cs typeface="Questrial" pitchFamily="2"/>
            </a:endParaRPr>
          </a:p>
          <a:p>
            <a:pPr marL="216022" indent="-216022" algn="l" defTabSz="914491">
              <a:defRPr/>
            </a:pPr>
            <a:endParaRPr lang="en-US" sz="1400" b="1" noProof="0" dirty="0">
              <a:solidFill>
                <a:srgbClr val="00CCFF"/>
              </a:solidFill>
              <a:ea typeface="Questrial" pitchFamily="2"/>
              <a:cs typeface="Questrial" pitchFamily="2"/>
            </a:endParaRPr>
          </a:p>
          <a:p>
            <a:r>
              <a:rPr lang="en-US" sz="1400" b="1" noProof="0" dirty="0"/>
              <a:t>The 2030 Agenda </a:t>
            </a:r>
            <a:r>
              <a:rPr lang="en-US" sz="1400" noProof="0" dirty="0"/>
              <a:t>calls on all people and a renewed partnership to ending poverty and enjoying universal access to essential services and infrastructure, ensuring peaceful, inclusive and sustainable societies. </a:t>
            </a:r>
          </a:p>
          <a:p>
            <a:endParaRPr lang="en-US" sz="1400" noProof="0" dirty="0"/>
          </a:p>
          <a:p>
            <a:r>
              <a:rPr lang="en-US" sz="1400" noProof="0" dirty="0"/>
              <a:t>The 17 SDGs and their 169 targets are at the heart of the 2030 Agenda. They are a detailed set of goals and targets to ”transform our world” by 2030.</a:t>
            </a:r>
          </a:p>
          <a:p>
            <a:endParaRPr lang="en-US" sz="1400" noProof="0" dirty="0"/>
          </a:p>
          <a:p>
            <a:r>
              <a:rPr lang="en-US" sz="1400" b="1" noProof="0" dirty="0"/>
              <a:t>Achieving these goals will require integrated action </a:t>
            </a:r>
            <a:r>
              <a:rPr lang="en-US" sz="1400" noProof="0" dirty="0"/>
              <a:t>on social, environmental and economic challenges, with a focus on inclusive, participatory development that leaves no one behind. </a:t>
            </a:r>
          </a:p>
          <a:p>
            <a:endParaRPr lang="nb-NO" sz="1800" dirty="0"/>
          </a:p>
          <a:p>
            <a:pPr marL="0" indent="0" algn="l">
              <a:spcBef>
                <a:spcPts val="400"/>
              </a:spcBef>
            </a:pPr>
            <a:endParaRPr lang="en-US" sz="1800" dirty="0">
              <a:solidFill>
                <a:srgbClr val="224B50"/>
              </a:solidFill>
              <a:cs typeface="Arial" pitchFamily="2"/>
            </a:endParaRPr>
          </a:p>
          <a:p>
            <a:pPr marL="0" indent="0" algn="l">
              <a:spcBef>
                <a:spcPts val="400"/>
              </a:spcBef>
            </a:pPr>
            <a:endParaRPr lang="en-US" sz="1800" dirty="0">
              <a:solidFill>
                <a:srgbClr val="224B50"/>
              </a:solidFill>
              <a:cs typeface="Arial" pitchFamily="2"/>
            </a:endParaRPr>
          </a:p>
          <a:p>
            <a:pPr lvl="0"/>
            <a:endParaRPr lang="en-US" sz="1800" dirty="0"/>
          </a:p>
          <a:p>
            <a:pPr lvl="0"/>
            <a:endParaRPr lang="en-US" sz="1800" dirty="0"/>
          </a:p>
        </p:txBody>
      </p:sp>
    </p:spTree>
    <p:extLst>
      <p:ext uri="{BB962C8B-B14F-4D97-AF65-F5344CB8AC3E}">
        <p14:creationId xmlns:p14="http://schemas.microsoft.com/office/powerpoint/2010/main" val="138849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rial" panose="020B0604020202020204" pitchFamily="34" charset="0"/>
                <a:cs typeface="Arial" panose="020B0604020202020204" pitchFamily="34" charset="0"/>
              </a:rPr>
              <a:t>The Agenda is well underway</a:t>
            </a:r>
          </a:p>
          <a:p>
            <a:endParaRPr lang="en-US" sz="1400" dirty="0">
              <a:latin typeface="Arial" panose="020B0604020202020204" pitchFamily="34" charset="0"/>
              <a:cs typeface="Arial" panose="020B0604020202020204" pitchFamily="34" charset="0"/>
            </a:endParaRPr>
          </a:p>
          <a:p>
            <a:pPr marL="463550"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Adoption</a:t>
            </a:r>
            <a:r>
              <a:rPr lang="en-US" sz="1400" dirty="0">
                <a:latin typeface="Arial" panose="020B0604020202020204" pitchFamily="34" charset="0"/>
                <a:cs typeface="Arial" panose="020B0604020202020204" pitchFamily="34" charset="0"/>
              </a:rPr>
              <a:t> of the 2030 Agenda on September 25</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2015 as a result of a participatory process.</a:t>
            </a:r>
          </a:p>
          <a:p>
            <a:pPr marL="463550" indent="-463550">
              <a:spcAft>
                <a:spcPts val="600"/>
              </a:spcAft>
              <a:buFont typeface="Wingdings" panose="05000000000000000000" pitchFamily="2" charset="2"/>
              <a:buChar char="ü"/>
            </a:pPr>
            <a:r>
              <a:rPr lang="en-US" sz="1400" dirty="0">
                <a:latin typeface="Arial" panose="020B0604020202020204" pitchFamily="34" charset="0"/>
                <a:cs typeface="Arial" panose="020B0604020202020204" pitchFamily="34" charset="0"/>
              </a:rPr>
              <a:t>Related frameworks: </a:t>
            </a:r>
          </a:p>
          <a:p>
            <a:pPr marL="895550" lvl="1"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Sendai Framework for Disaster Reduction </a:t>
            </a:r>
            <a:r>
              <a:rPr lang="en-US" sz="1400" dirty="0">
                <a:latin typeface="Arial" panose="020B0604020202020204" pitchFamily="34" charset="0"/>
                <a:cs typeface="Arial" panose="020B0604020202020204" pitchFamily="34" charset="0"/>
              </a:rPr>
              <a:t>(June ‘15)</a:t>
            </a:r>
          </a:p>
          <a:p>
            <a:pPr marL="895550" lvl="1"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Addis Ababa Action Agenda </a:t>
            </a:r>
            <a:r>
              <a:rPr lang="en-US" sz="1400" dirty="0">
                <a:latin typeface="Arial" panose="020B0604020202020204" pitchFamily="34" charset="0"/>
                <a:cs typeface="Arial" panose="020B0604020202020204" pitchFamily="34" charset="0"/>
              </a:rPr>
              <a:t>(July ‘15), which commits to “strengthen national control mechanisms, such as SAIs”.</a:t>
            </a:r>
          </a:p>
          <a:p>
            <a:pPr marL="895550" lvl="1"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Paris Climate Agreement </a:t>
            </a:r>
            <a:r>
              <a:rPr lang="en-US" sz="1400" dirty="0">
                <a:latin typeface="Arial" panose="020B0604020202020204" pitchFamily="34" charset="0"/>
                <a:cs typeface="Arial" panose="020B0604020202020204" pitchFamily="34" charset="0"/>
              </a:rPr>
              <a:t>(Dec. ‘15).</a:t>
            </a:r>
          </a:p>
          <a:p>
            <a:pPr marL="463550"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SDG Global Indicator Framework </a:t>
            </a:r>
            <a:r>
              <a:rPr lang="en-US" sz="1400" dirty="0">
                <a:latin typeface="Arial" panose="020B0604020202020204" pitchFamily="34" charset="0"/>
                <a:cs typeface="Arial" panose="020B0604020202020204" pitchFamily="34" charset="0"/>
              </a:rPr>
              <a:t>endorsed by UN SC in March 2016, by ECOSOC on 7 June 2017 and approved by General Assembly on 6 July 2017 – indicators to be reviewed and refined annually and comprehensively in 2020 and 2025 .</a:t>
            </a:r>
          </a:p>
          <a:p>
            <a:pPr marL="463550"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Global Follow-Up and Review </a:t>
            </a:r>
            <a:r>
              <a:rPr lang="en-US" sz="1400" dirty="0">
                <a:latin typeface="Arial" panose="020B0604020202020204" pitchFamily="34" charset="0"/>
                <a:cs typeface="Arial" panose="020B0604020202020204" pitchFamily="34" charset="0"/>
              </a:rPr>
              <a:t>architecture defined by UN SG.</a:t>
            </a:r>
          </a:p>
          <a:p>
            <a:pPr marL="463550" indent="-463550">
              <a:spcAft>
                <a:spcPts val="600"/>
              </a:spcAft>
              <a:buFont typeface="Wingdings" panose="05000000000000000000" pitchFamily="2" charset="2"/>
              <a:buChar char="ü"/>
            </a:pPr>
            <a:r>
              <a:rPr lang="en-US" sz="1400" b="1" dirty="0">
                <a:latin typeface="Arial" panose="020B0604020202020204" pitchFamily="34" charset="0"/>
                <a:cs typeface="Arial" panose="020B0604020202020204" pitchFamily="34" charset="0"/>
              </a:rPr>
              <a:t>HLPF</a:t>
            </a:r>
            <a:r>
              <a:rPr lang="en-US" sz="1400" dirty="0">
                <a:latin typeface="Arial" panose="020B0604020202020204" pitchFamily="34" charset="0"/>
                <a:cs typeface="Arial" panose="020B0604020202020204" pitchFamily="34" charset="0"/>
              </a:rPr>
              <a:t> of SDGs era:</a:t>
            </a:r>
          </a:p>
          <a:p>
            <a:pPr marL="895550" lvl="1" indent="-463550">
              <a:spcAft>
                <a:spcPts val="600"/>
              </a:spcAft>
              <a:buFont typeface="Wingdings" panose="05000000000000000000" pitchFamily="2" charset="2"/>
              <a:buChar char="ü"/>
            </a:pPr>
            <a:r>
              <a:rPr lang="en-US" sz="1400" dirty="0">
                <a:latin typeface="Arial" panose="020B0604020202020204" pitchFamily="34" charset="0"/>
                <a:cs typeface="Arial" panose="020B0604020202020204" pitchFamily="34" charset="0"/>
              </a:rPr>
              <a:t>22 countries presented their VNRs in 2016; 43 countries in 2017; and 44 have already volunteered for 2018. TOTAL OF 109 COUNTRIES</a:t>
            </a:r>
          </a:p>
          <a:p>
            <a:endParaRPr lang="en-US"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3</a:t>
            </a:fld>
            <a:endParaRPr lang="uk-UA"/>
          </a:p>
        </p:txBody>
      </p:sp>
    </p:spTree>
    <p:extLst>
      <p:ext uri="{BB962C8B-B14F-4D97-AF65-F5344CB8AC3E}">
        <p14:creationId xmlns:p14="http://schemas.microsoft.com/office/powerpoint/2010/main" val="841310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Before providing some information on where we stand in year 2, I would like very</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 briefly to highlight /remind ourselves of some key characteristics of the 2030 Agenda. </a:t>
            </a: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1" i="0" u="none" strike="noStrike" kern="1200" baseline="0" dirty="0">
                <a:ln>
                  <a:noFill/>
                </a:ln>
                <a:effectLst/>
                <a:latin typeface="Arial" panose="020B0604020202020204" pitchFamily="34" charset="0"/>
                <a:ea typeface="Microsoft YaHei" pitchFamily="2"/>
                <a:cs typeface="Arial" panose="020B0604020202020204" pitchFamily="34" charset="0"/>
              </a:rPr>
              <a:t>1) Scope. </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Ambitious and comprehensive. </a:t>
            </a: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The 2030 Agenda provides a comprehensive and transformative blueprint for “transforming the world by 2030”.  </a:t>
            </a: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0" i="0" u="none" strike="noStrike" kern="1200" dirty="0">
                <a:ln>
                  <a:noFill/>
                </a:ln>
                <a:effectLst/>
                <a:latin typeface="Arial" panose="020B0604020202020204" pitchFamily="34" charset="0"/>
                <a:ea typeface="Microsoft YaHei" pitchFamily="2"/>
                <a:cs typeface="Arial" panose="020B0604020202020204" pitchFamily="34" charset="0"/>
              </a:rPr>
              <a:t>It calls for ambitious measures related to 5 themes: people, the planet, prosperity, peace, and partnership.  It considers the interdependence</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 between the environmental, social and economic dimensions. </a:t>
            </a: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New issues not included in MDGs</a:t>
            </a: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1" i="0" u="none" strike="noStrike" kern="1200" baseline="0" dirty="0">
                <a:ln>
                  <a:noFill/>
                </a:ln>
                <a:effectLst/>
                <a:latin typeface="Arial" panose="020B0604020202020204" pitchFamily="34" charset="0"/>
                <a:ea typeface="Microsoft YaHei" pitchFamily="2"/>
                <a:cs typeface="Arial" panose="020B0604020202020204" pitchFamily="34" charset="0"/>
              </a:rPr>
              <a:t>2) Structure: </a:t>
            </a:r>
            <a:r>
              <a:rPr lang="en-GB" sz="1400" b="0" i="0" u="none" strike="noStrike" kern="1200" baseline="0" dirty="0">
                <a:ln>
                  <a:noFill/>
                </a:ln>
                <a:effectLst/>
                <a:latin typeface="Arial" panose="020B0604020202020204" pitchFamily="34" charset="0"/>
                <a:ea typeface="Microsoft YaHei" pitchFamily="2"/>
                <a:cs typeface="Arial" panose="020B0604020202020204" pitchFamily="34" charset="0"/>
              </a:rPr>
              <a:t>global agenda which integrates a Results framework (SDGs) with a vision and principles on sustainable development; an implementation strategy; and a follow-up and review framework.</a:t>
            </a: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r>
              <a:rPr lang="en-GB" sz="1400" b="1" i="0" u="none" strike="noStrike" kern="1200" dirty="0">
                <a:ln>
                  <a:noFill/>
                </a:ln>
                <a:effectLst/>
                <a:latin typeface="Arial" panose="020B0604020202020204" pitchFamily="34" charset="0"/>
                <a:ea typeface="Microsoft YaHei" pitchFamily="2"/>
                <a:cs typeface="Arial" panose="020B0604020202020204" pitchFamily="34" charset="0"/>
              </a:rPr>
              <a:t>3) Key principles: </a:t>
            </a: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GB"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lvl="0" rtl="0"/>
            <a:r>
              <a:rPr lang="en-GB" sz="1400" b="1" dirty="0">
                <a:latin typeface="Arial" panose="020B0604020202020204" pitchFamily="34" charset="0"/>
                <a:cs typeface="Arial" panose="020B0604020202020204" pitchFamily="34" charset="0"/>
              </a:rPr>
              <a:t>Universality</a:t>
            </a:r>
            <a:endParaRPr lang="en-GB" sz="1400" dirty="0">
              <a:latin typeface="Arial" panose="020B0604020202020204" pitchFamily="34" charset="0"/>
              <a:cs typeface="Arial" panose="020B0604020202020204" pitchFamily="34" charset="0"/>
            </a:endParaRPr>
          </a:p>
          <a:p>
            <a:pPr lvl="1" rtl="0"/>
            <a:r>
              <a:rPr lang="en-GB" sz="1400" dirty="0">
                <a:latin typeface="Arial" panose="020B0604020202020204" pitchFamily="34" charset="0"/>
                <a:cs typeface="Arial" panose="020B0604020202020204" pitchFamily="34" charset="0"/>
              </a:rPr>
              <a:t>Rests on a set of universal principles, values and standards, which are applicable in all countries, in all contexts and circumstances and at all times. Sustainable development involves all countries, developed and developing, rich and poor. </a:t>
            </a:r>
          </a:p>
          <a:p>
            <a:pPr lvl="0" rtl="0"/>
            <a:r>
              <a:rPr lang="en-US" sz="1400" b="1" dirty="0">
                <a:latin typeface="Arial" panose="020B0604020202020204" pitchFamily="34" charset="0"/>
                <a:cs typeface="Arial" panose="020B0604020202020204" pitchFamily="34" charset="0"/>
              </a:rPr>
              <a:t>National ownership</a:t>
            </a:r>
            <a:endParaRPr lang="en-GB" sz="1400" b="1" dirty="0">
              <a:latin typeface="Arial" panose="020B0604020202020204" pitchFamily="34" charset="0"/>
              <a:cs typeface="Arial" panose="020B0604020202020204" pitchFamily="34" charset="0"/>
            </a:endParaRPr>
          </a:p>
          <a:p>
            <a:pPr lvl="1" rtl="0"/>
            <a:r>
              <a:rPr lang="en-GB" sz="1400" dirty="0">
                <a:latin typeface="Arial" panose="020B0604020202020204" pitchFamily="34" charset="0"/>
                <a:cs typeface="Arial" panose="020B0604020202020204" pitchFamily="34" charset="0"/>
              </a:rPr>
              <a:t>The SDGs are global targets that should be adapted through national processes to national circumstances. Each country must define national targets based on national priorities. </a:t>
            </a:r>
            <a:endParaRPr lang="en-GB" sz="1400" b="1" dirty="0">
              <a:latin typeface="Arial" panose="020B0604020202020204" pitchFamily="34" charset="0"/>
              <a:cs typeface="Arial" panose="020B0604020202020204" pitchFamily="34" charset="0"/>
            </a:endParaRPr>
          </a:p>
          <a:p>
            <a:pPr lvl="0" rtl="0"/>
            <a:r>
              <a:rPr lang="en-US" sz="1400" b="1" dirty="0">
                <a:latin typeface="Arial" panose="020B0604020202020204" pitchFamily="34" charset="0"/>
                <a:cs typeface="Arial" panose="020B0604020202020204" pitchFamily="34" charset="0"/>
              </a:rPr>
              <a:t>Human rights</a:t>
            </a:r>
            <a:endParaRPr lang="en-GB" sz="1400" b="1" dirty="0">
              <a:latin typeface="Arial" panose="020B0604020202020204" pitchFamily="34" charset="0"/>
              <a:cs typeface="Arial" panose="020B0604020202020204" pitchFamily="34" charset="0"/>
            </a:endParaRPr>
          </a:p>
          <a:p>
            <a:pPr lvl="1" rtl="0"/>
            <a:r>
              <a:rPr lang="en-GB" sz="1400" dirty="0">
                <a:latin typeface="Arial" panose="020B0604020202020204" pitchFamily="34" charset="0"/>
                <a:cs typeface="Arial" panose="020B0604020202020204" pitchFamily="34" charset="0"/>
              </a:rPr>
              <a:t>The SDGs explicitly “seek to realise the human rights of all”. Several SDG targets directly refer to human rights, to specific rights and/or include references to ensuring equal access for different groups, universal access to public services, universal health coverage for all, free, equitable and quality education, and social, economic and political inclusion, among others.</a:t>
            </a:r>
            <a:endParaRPr lang="en-GB" sz="1400" b="1" dirty="0">
              <a:latin typeface="Arial" panose="020B0604020202020204" pitchFamily="34" charset="0"/>
              <a:cs typeface="Arial" panose="020B0604020202020204" pitchFamily="34" charset="0"/>
            </a:endParaRPr>
          </a:p>
          <a:p>
            <a:pPr lvl="0" rtl="0"/>
            <a:r>
              <a:rPr lang="en-US" sz="1400" b="1" dirty="0">
                <a:latin typeface="Arial" panose="020B0604020202020204" pitchFamily="34" charset="0"/>
                <a:cs typeface="Arial" panose="020B0604020202020204" pitchFamily="34" charset="0"/>
              </a:rPr>
              <a:t>Integrated</a:t>
            </a:r>
            <a:endParaRPr lang="en-GB" sz="1400" b="1" dirty="0">
              <a:latin typeface="Arial" panose="020B0604020202020204" pitchFamily="34" charset="0"/>
              <a:cs typeface="Arial" panose="020B0604020202020204" pitchFamily="34" charset="0"/>
            </a:endParaRPr>
          </a:p>
          <a:p>
            <a:pPr lvl="1" rtl="0"/>
            <a:r>
              <a:rPr lang="en-GB" sz="1400" dirty="0">
                <a:latin typeface="Arial" panose="020B0604020202020204" pitchFamily="34" charset="0"/>
                <a:cs typeface="Arial" panose="020B0604020202020204" pitchFamily="34" charset="0"/>
              </a:rPr>
              <a:t>Different dimensions of development are interconnected. The Agenda is all-encompassing and interconnected in all its dimensions and at all levels: between goals, between countries, and between global, regional and national levels. The Agenda commits to an integrated and balanced approach to achieve sustainable development. </a:t>
            </a:r>
            <a:endParaRPr lang="en-GB" sz="1400" b="0" dirty="0">
              <a:latin typeface="Arial" panose="020B0604020202020204" pitchFamily="34" charset="0"/>
              <a:cs typeface="Arial" panose="020B0604020202020204" pitchFamily="34" charset="0"/>
            </a:endParaRPr>
          </a:p>
          <a:p>
            <a:pPr marL="216000" marR="0" indent="-216000" algn="just" defTabSz="914400" rtl="0" eaLnBrk="1" fontAlgn="auto" latinLnBrk="0" hangingPunct="0">
              <a:lnSpc>
                <a:spcPct val="100000"/>
              </a:lnSpc>
              <a:spcBef>
                <a:spcPts val="0"/>
              </a:spcBef>
              <a:spcAft>
                <a:spcPts val="0"/>
              </a:spcAft>
              <a:buClrTx/>
              <a:buSzTx/>
              <a:buFontTx/>
              <a:buNone/>
              <a:tabLst/>
              <a:defRPr/>
            </a:pPr>
            <a:endParaRPr lang="en-US" sz="1400" b="0" i="0" u="none" strike="noStrike" kern="1200" dirty="0">
              <a:ln>
                <a:noFill/>
              </a:ln>
              <a:effectLst/>
              <a:latin typeface="Arial" panose="020B0604020202020204" pitchFamily="34" charset="0"/>
              <a:ea typeface="Microsoft YaHei" pitchFamily="2"/>
              <a:cs typeface="Arial" panose="020B0604020202020204" pitchFamily="34" charset="0"/>
            </a:endParaRPr>
          </a:p>
          <a:p>
            <a:pPr lvl="0" rtl="0"/>
            <a:r>
              <a:rPr lang="en-GB" sz="1400" b="1" dirty="0">
                <a:latin typeface="Arial" panose="020B0604020202020204" pitchFamily="34" charset="0"/>
                <a:cs typeface="Arial" panose="020B0604020202020204" pitchFamily="34" charset="0"/>
              </a:rPr>
              <a:t>People-</a:t>
            </a:r>
            <a:r>
              <a:rPr lang="en-GB" sz="1400" b="1" dirty="0" err="1">
                <a:latin typeface="Arial" panose="020B0604020202020204" pitchFamily="34" charset="0"/>
                <a:cs typeface="Arial" panose="020B0604020202020204" pitchFamily="34" charset="0"/>
              </a:rPr>
              <a:t>centered</a:t>
            </a:r>
            <a:r>
              <a:rPr lang="en-GB" sz="1400" b="1" dirty="0">
                <a:latin typeface="Arial" panose="020B0604020202020204" pitchFamily="34" charset="0"/>
                <a:cs typeface="Arial" panose="020B0604020202020204" pitchFamily="34" charset="0"/>
              </a:rPr>
              <a:t>, gender sensitive, leave no one behind</a:t>
            </a:r>
            <a:endParaRPr lang="en-GB" sz="1400" dirty="0">
              <a:latin typeface="Arial" panose="020B0604020202020204" pitchFamily="34" charset="0"/>
              <a:cs typeface="Arial" panose="020B0604020202020204" pitchFamily="34" charset="0"/>
            </a:endParaRPr>
          </a:p>
          <a:p>
            <a:pPr lvl="1" rtl="0"/>
            <a:r>
              <a:rPr lang="en-GB" sz="1400" dirty="0">
                <a:latin typeface="Arial" panose="020B0604020202020204" pitchFamily="34" charset="0"/>
                <a:cs typeface="Arial" panose="020B0604020202020204" pitchFamily="34" charset="0"/>
              </a:rPr>
              <a:t>Calls for reaching the furthest first and emphasizes the need of addressing all forms of inequality and discrimination. It aims to ensure the inclusion of marginalized, excluded and disempowered groups and to reduce inequalities within and between States. </a:t>
            </a:r>
            <a:r>
              <a:rPr lang="en-US" sz="1400"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lvl="0" rtl="0"/>
            <a:r>
              <a:rPr lang="en-GB" sz="1400" b="1" dirty="0">
                <a:latin typeface="Arial" panose="020B0604020202020204" pitchFamily="34" charset="0"/>
                <a:cs typeface="Arial" panose="020B0604020202020204" pitchFamily="34" charset="0"/>
              </a:rPr>
              <a:t>Inclusive and participatory </a:t>
            </a:r>
          </a:p>
          <a:p>
            <a:pPr lvl="1" rtl="0"/>
            <a:r>
              <a:rPr lang="en-GB" sz="1400" dirty="0">
                <a:latin typeface="Arial" panose="020B0604020202020204" pitchFamily="34" charset="0"/>
                <a:cs typeface="Arial" panose="020B0604020202020204" pitchFamily="34" charset="0"/>
              </a:rPr>
              <a:t>Highlights the importance of national participatory processes to ensure meaningful and active participation of stakeholders at all stages, from integration into national strategies, to implementation, to national monitoring and review. </a:t>
            </a:r>
          </a:p>
          <a:p>
            <a:pPr lvl="0" rtl="0"/>
            <a:r>
              <a:rPr lang="en-GB" sz="1400" b="1" dirty="0">
                <a:latin typeface="Arial" panose="020B0604020202020204" pitchFamily="34" charset="0"/>
                <a:cs typeface="Arial" panose="020B0604020202020204" pitchFamily="34" charset="0"/>
              </a:rPr>
              <a:t>Global solidarity and partnerships</a:t>
            </a:r>
          </a:p>
          <a:p>
            <a:pPr lvl="1" rtl="0"/>
            <a:r>
              <a:rPr lang="en-GB" sz="1400" dirty="0">
                <a:latin typeface="Arial" panose="020B0604020202020204" pitchFamily="34" charset="0"/>
                <a:cs typeface="Arial" panose="020B0604020202020204" pitchFamily="34" charset="0"/>
              </a:rPr>
              <a:t>It implicates all countries and all people in an  inclusive and collective effort for sustainable development. This underscores the idea of the 2030 Agenda as a global partnership for sustainable development.</a:t>
            </a:r>
            <a:endParaRPr lang="en-GB" sz="1400" b="1" dirty="0">
              <a:latin typeface="Arial" panose="020B0604020202020204" pitchFamily="34" charset="0"/>
              <a:cs typeface="Arial" panose="020B0604020202020204" pitchFamily="34" charset="0"/>
            </a:endParaRPr>
          </a:p>
          <a:p>
            <a:endParaRPr lang="en-GB" dirty="0" smtClean="0"/>
          </a:p>
          <a:p>
            <a:r>
              <a:rPr lang="en-GB" b="1" dirty="0" smtClean="0"/>
              <a:t>FOLLOW UP and REVIEW</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2000" b="0" i="0" u="none" strike="noStrike" kern="1200" dirty="0" smtClean="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2000" b="0" i="0" u="none" strike="noStrike" kern="1200" dirty="0" smtClean="0">
                <a:ln>
                  <a:noFill/>
                </a:ln>
                <a:effectLst/>
                <a:latin typeface="Arial" pitchFamily="18"/>
                <a:ea typeface="Microsoft YaHei" pitchFamily="2"/>
                <a:cs typeface="Mangal" pitchFamily="2"/>
              </a:rPr>
              <a:t>In contrast to the Millennium Development Goals (MDGs), the 2030 Agenda </a:t>
            </a:r>
            <a:r>
              <a:rPr lang="en-GB" sz="2000" b="1" i="0" u="none" strike="noStrike" kern="1200" dirty="0" smtClean="0">
                <a:ln>
                  <a:noFill/>
                </a:ln>
                <a:effectLst/>
                <a:latin typeface="Arial" pitchFamily="18"/>
                <a:ea typeface="Microsoft YaHei" pitchFamily="2"/>
                <a:cs typeface="Mangal" pitchFamily="2"/>
              </a:rPr>
              <a:t>includes detailed provisions for follow-up and review.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2000" b="1" i="0" u="none" strike="noStrike" kern="1200" dirty="0" smtClean="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2000" b="0" i="0" u="none" strike="noStrike" kern="1200" dirty="0" smtClean="0">
                <a:ln>
                  <a:noFill/>
                </a:ln>
                <a:effectLst/>
                <a:latin typeface="Arial" pitchFamily="18"/>
                <a:ea typeface="Microsoft YaHei" pitchFamily="2"/>
                <a:cs typeface="Mangal" pitchFamily="2"/>
              </a:rPr>
              <a:t>It encourages countries to monitor results and conduct regular reviews of progress.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2000" b="0" i="0" u="none" strike="noStrike" kern="1200" dirty="0" smtClean="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2000" b="0" i="0" u="none" strike="noStrike" kern="1200" dirty="0" smtClean="0">
                <a:ln>
                  <a:noFill/>
                </a:ln>
                <a:effectLst/>
                <a:latin typeface="Arial" pitchFamily="18"/>
                <a:ea typeface="Microsoft YaHei" pitchFamily="2"/>
                <a:cs typeface="Mangal" pitchFamily="2"/>
              </a:rPr>
              <a:t>The bedrock of accountability is the national level.  This is where the main role of SAIs is.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2000" b="0" i="0" u="none" strike="noStrike" kern="1200" dirty="0" smtClean="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2000" b="0" i="0" u="none" strike="noStrike" kern="1200" dirty="0" smtClean="0">
                <a:ln>
                  <a:noFill/>
                </a:ln>
                <a:effectLst/>
                <a:latin typeface="Arial" pitchFamily="18"/>
                <a:ea typeface="Microsoft YaHei" pitchFamily="2"/>
                <a:cs typeface="Mangal" pitchFamily="2"/>
              </a:rPr>
              <a:t>But the country-level reviews will inform  Voluntary National Reviews (VNR) at the High Level Political Forum (HLPF).  </a:t>
            </a:r>
          </a:p>
          <a:p>
            <a:pPr marL="216000" marR="0" indent="-216000" defTabSz="914400" rtl="0" eaLnBrk="1" fontAlgn="auto" latinLnBrk="0" hangingPunct="0">
              <a:lnSpc>
                <a:spcPct val="100000"/>
              </a:lnSpc>
              <a:spcBef>
                <a:spcPts val="0"/>
              </a:spcBef>
              <a:spcAft>
                <a:spcPts val="0"/>
              </a:spcAft>
              <a:buClrTx/>
              <a:buSzTx/>
              <a:buFontTx/>
              <a:buNone/>
              <a:tabLst/>
              <a:defRPr/>
            </a:pPr>
            <a:endParaRPr lang="en-GB" sz="2000" b="0" i="0" u="none" strike="noStrike" kern="1200" dirty="0" smtClean="0">
              <a:ln>
                <a:noFill/>
              </a:ln>
              <a:effectLst/>
              <a:latin typeface="Arial" pitchFamily="18"/>
              <a:ea typeface="Microsoft YaHei" pitchFamily="2"/>
              <a:cs typeface="Mangal" pitchFamily="2"/>
            </a:endParaRPr>
          </a:p>
          <a:p>
            <a:pPr marL="216000" marR="0" indent="-216000" defTabSz="914400" rtl="0" eaLnBrk="1" fontAlgn="auto" latinLnBrk="0" hangingPunct="0">
              <a:lnSpc>
                <a:spcPct val="100000"/>
              </a:lnSpc>
              <a:spcBef>
                <a:spcPts val="0"/>
              </a:spcBef>
              <a:spcAft>
                <a:spcPts val="0"/>
              </a:spcAft>
              <a:buClrTx/>
              <a:buSzTx/>
              <a:buFontTx/>
              <a:buNone/>
              <a:tabLst/>
              <a:defRPr/>
            </a:pPr>
            <a:r>
              <a:rPr lang="en-GB" sz="2000" b="0" i="0" u="none" strike="noStrike" kern="1200" dirty="0" smtClean="0">
                <a:ln>
                  <a:noFill/>
                </a:ln>
                <a:effectLst/>
                <a:latin typeface="Arial" pitchFamily="18"/>
                <a:ea typeface="Microsoft YaHei" pitchFamily="2"/>
                <a:cs typeface="Mangal" pitchFamily="2"/>
                <a:sym typeface="Wingdings"/>
              </a:rPr>
              <a:t> </a:t>
            </a:r>
            <a:r>
              <a:rPr lang="en-GB" sz="2000" b="0" i="0" u="none" strike="noStrike" kern="1200" dirty="0" smtClean="0">
                <a:ln>
                  <a:noFill/>
                </a:ln>
                <a:effectLst/>
                <a:latin typeface="Arial" pitchFamily="18"/>
                <a:ea typeface="Microsoft YaHei" pitchFamily="2"/>
                <a:cs typeface="Mangal" pitchFamily="2"/>
              </a:rPr>
              <a:t>GLOBAL FOLLOW-UP and REVIEW PROCESS</a:t>
            </a:r>
            <a:endParaRPr lang="en-US" sz="2000" b="0" i="0" u="none" strike="noStrike" kern="1200" dirty="0" smtClean="0">
              <a:ln>
                <a:noFill/>
              </a:ln>
              <a:effectLst/>
              <a:latin typeface="Arial" pitchFamily="18"/>
              <a:ea typeface="Microsoft YaHei" pitchFamily="2"/>
              <a:cs typeface="Mangal" pitchFamily="2"/>
            </a:endParaRPr>
          </a:p>
          <a:p>
            <a:endParaRPr lang="en-GB" dirty="0"/>
          </a:p>
        </p:txBody>
      </p:sp>
      <p:sp>
        <p:nvSpPr>
          <p:cNvPr id="4" name="Slide Number Placeholder 3"/>
          <p:cNvSpPr>
            <a:spLocks noGrp="1"/>
          </p:cNvSpPr>
          <p:nvPr>
            <p:ph type="sldNum" sz="quarter" idx="10"/>
          </p:nvPr>
        </p:nvSpPr>
        <p:spPr/>
        <p:txBody>
          <a:bodyPr/>
          <a:lstStyle/>
          <a:p>
            <a:pPr lvl="0"/>
            <a:fld id="{DC86A32B-53CB-4A85-BF55-BAF8C03C762B}" type="slidenum">
              <a:rPr lang="en-GB" smtClean="0"/>
              <a:t>4</a:t>
            </a:fld>
            <a:endParaRPr lang="en-GB"/>
          </a:p>
        </p:txBody>
      </p:sp>
    </p:spTree>
    <p:extLst>
      <p:ext uri="{BB962C8B-B14F-4D97-AF65-F5344CB8AC3E}">
        <p14:creationId xmlns:p14="http://schemas.microsoft.com/office/powerpoint/2010/main" val="138276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Sustainable development issues are interlinked in many different ways</a:t>
            </a:r>
          </a:p>
          <a:p>
            <a:endParaRPr lang="en-US" sz="1400" dirty="0"/>
          </a:p>
          <a:p>
            <a:r>
              <a:rPr lang="en-US" sz="1400" dirty="0"/>
              <a:t>This has been recognized for a long time</a:t>
            </a:r>
          </a:p>
          <a:p>
            <a:endParaRPr lang="en-US" sz="1400" dirty="0"/>
          </a:p>
          <a:p>
            <a:r>
              <a:rPr lang="en-US" sz="1400" dirty="0"/>
              <a:t>The SDGs, in contrast with their predecessors the MDGs, explicitly recognize this</a:t>
            </a:r>
          </a:p>
          <a:p>
            <a:endParaRPr lang="en-US" sz="1400" dirty="0"/>
          </a:p>
          <a:p>
            <a:r>
              <a:rPr lang="en-US" sz="1400" dirty="0"/>
              <a:t>Example: under SDG 12, “Ensure sustainable consumption and production patterns”, target 12.4 states: “by 2020 achieve environmentally sound management of chemicals and all wastes …. </a:t>
            </a:r>
            <a:r>
              <a:rPr lang="en-US" sz="1400" b="1" dirty="0"/>
              <a:t>to minimize their adverse impacts on human health and the environment</a:t>
            </a:r>
            <a:r>
              <a:rPr lang="en-US" sz="1400" dirty="0"/>
              <a:t>”. </a:t>
            </a:r>
          </a:p>
          <a:p>
            <a:endParaRPr lang="en-US" sz="1400" dirty="0"/>
          </a:p>
          <a:p>
            <a:r>
              <a:rPr lang="en-US" sz="1400" dirty="0"/>
              <a:t>Because of this, the SDGs can be seen as a network of interlinked goals and targets</a:t>
            </a:r>
          </a:p>
          <a:p>
            <a:endParaRPr lang="en-US" sz="1400" dirty="0"/>
          </a:p>
          <a:p>
            <a:r>
              <a:rPr lang="en-US" sz="1400" dirty="0"/>
              <a:t>The SDGs do not (by far) reflect all the links that matter for decision-making at different levels…</a:t>
            </a:r>
          </a:p>
          <a:p>
            <a:endParaRPr lang="en-US" sz="1400" dirty="0"/>
          </a:p>
          <a:p>
            <a:r>
              <a:rPr lang="en-US" sz="1400" dirty="0"/>
              <a:t>…but they can help promote system thinking and integrated approaches </a:t>
            </a:r>
          </a:p>
          <a:p>
            <a:endParaRPr lang="en-US"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5</a:t>
            </a:fld>
            <a:endParaRPr lang="uk-UA"/>
          </a:p>
        </p:txBody>
      </p:sp>
    </p:spTree>
    <p:extLst>
      <p:ext uri="{BB962C8B-B14F-4D97-AF65-F5344CB8AC3E}">
        <p14:creationId xmlns:p14="http://schemas.microsoft.com/office/powerpoint/2010/main" val="927635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p:sp>
      <p:sp>
        <p:nvSpPr>
          <p:cNvPr id="32770" name="Notes Placeholder 2"/>
          <p:cNvSpPr txBox="1">
            <a:spLocks noGrp="1"/>
          </p:cNvSpPr>
          <p:nvPr>
            <p:ph type="body" idx="1"/>
          </p:nvPr>
        </p:nvSpPr>
        <p:spPr bwMode="auto">
          <a:noFill/>
        </p:spPr>
        <p:txBody>
          <a:bodyPr vert="horz" wrap="square" numCol="1" anchor="t" anchorCtr="0" compatLnSpc="1">
            <a:prstTxWarp prst="textNoShape">
              <a:avLst/>
            </a:prstTxWarp>
          </a:bodyPr>
          <a:lstStyle/>
          <a:p>
            <a:pPr eaLnBrk="1">
              <a:spcBef>
                <a:spcPct val="0"/>
              </a:spcBef>
            </a:pPr>
            <a:endParaRPr lang="en-GB">
              <a:solidFill>
                <a:srgbClr val="000000"/>
              </a:solidFill>
              <a:latin typeface="Arial" charset="0"/>
              <a:ea typeface="Microsoft YaHei" pitchFamily="34" charset="-122"/>
              <a:cs typeface="Mangal" pitchFamily="18" charset="0"/>
            </a:endParaRPr>
          </a:p>
        </p:txBody>
      </p:sp>
      <p:sp>
        <p:nvSpPr>
          <p:cNvPr id="32771" name="Slide Number Placeholder 3"/>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42B56E91-C913-4A2A-88C4-1592C1005C2B}" type="slidenum">
              <a:rPr lang="en-GB" smtClean="0">
                <a:latin typeface="Times New Roman" pitchFamily="18" charset="0"/>
                <a:ea typeface="Lucida Sans Unicode" pitchFamily="34" charset="0"/>
                <a:cs typeface="Tahoma" pitchFamily="34" charset="0"/>
              </a:rPr>
              <a:pPr fontAlgn="base">
                <a:spcBef>
                  <a:spcPct val="0"/>
                </a:spcBef>
                <a:spcAft>
                  <a:spcPct val="0"/>
                </a:spcAft>
              </a:pPr>
              <a:t>6</a:t>
            </a:fld>
            <a:endParaRPr lang="en-GB">
              <a:latin typeface="Times New Roman" pitchFamily="18" charset="0"/>
              <a:ea typeface="Lucida Sans Unicode" pitchFamily="34" charset="0"/>
              <a:cs typeface="Tahoma" pitchFamily="34" charset="0"/>
            </a:endParaRPr>
          </a:p>
        </p:txBody>
      </p:sp>
    </p:spTree>
    <p:extLst>
      <p:ext uri="{BB962C8B-B14F-4D97-AF65-F5344CB8AC3E}">
        <p14:creationId xmlns:p14="http://schemas.microsoft.com/office/powerpoint/2010/main" val="928985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i="0" u="none" strike="noStrike" kern="1200" dirty="0">
                <a:ln>
                  <a:noFill/>
                </a:ln>
                <a:effectLst/>
                <a:latin typeface="Arial" pitchFamily="18"/>
                <a:ea typeface="Microsoft YaHei" pitchFamily="2"/>
                <a:cs typeface="Mangal" pitchFamily="2"/>
              </a:rPr>
              <a:t>The VNR provide information on ongoing efforts to implement the Agenda, and the related challenges. </a:t>
            </a:r>
            <a:endParaRPr lang="en-US" sz="1400" b="0" i="0" u="none" strike="noStrike" kern="1200" dirty="0">
              <a:ln>
                <a:noFill/>
              </a:ln>
              <a:effectLst/>
              <a:latin typeface="Arial" pitchFamily="18"/>
              <a:ea typeface="Microsoft YaHei" pitchFamily="2"/>
              <a:cs typeface="Mangal" pitchFamily="2"/>
            </a:endParaRPr>
          </a:p>
          <a:p>
            <a:endParaRPr lang="en-GB" sz="1400" b="0" i="0" u="none" strike="noStrike" kern="1200" dirty="0">
              <a:ln>
                <a:noFill/>
              </a:ln>
              <a:effectLst/>
              <a:latin typeface="Arial" pitchFamily="18"/>
              <a:ea typeface="Microsoft YaHei" pitchFamily="2"/>
              <a:cs typeface="Mangal" pitchFamily="2"/>
            </a:endParaRPr>
          </a:p>
          <a:p>
            <a:r>
              <a:rPr lang="en-GB" sz="1400" b="0" i="0" u="none" strike="noStrike" kern="1200" dirty="0">
                <a:ln>
                  <a:noFill/>
                </a:ln>
                <a:effectLst/>
                <a:latin typeface="Arial" pitchFamily="18"/>
                <a:ea typeface="Microsoft YaHei" pitchFamily="2"/>
                <a:cs typeface="Mangal" pitchFamily="2"/>
              </a:rPr>
              <a:t>Many countries are adapting the targets and incorporating them in their national development plans and strategies.  </a:t>
            </a:r>
          </a:p>
          <a:p>
            <a:endParaRPr lang="en-GB" sz="1400" b="0" i="0" u="none" strike="noStrike" kern="1200" dirty="0">
              <a:ln>
                <a:noFill/>
              </a:ln>
              <a:effectLst/>
              <a:latin typeface="Arial" pitchFamily="18"/>
              <a:ea typeface="Microsoft YaHei" pitchFamily="2"/>
              <a:cs typeface="Mangal" pitchFamily="2"/>
            </a:endParaRPr>
          </a:p>
          <a:p>
            <a:r>
              <a:rPr lang="en-GB" sz="1400" b="0" i="0" u="none" strike="noStrike" kern="1200" dirty="0">
                <a:ln>
                  <a:noFill/>
                </a:ln>
                <a:effectLst/>
                <a:latin typeface="Arial" pitchFamily="18"/>
                <a:ea typeface="Microsoft YaHei" pitchFamily="2"/>
                <a:cs typeface="Mangal" pitchFamily="2"/>
              </a:rPr>
              <a:t>A first step they take is often to adjust their institutions.  </a:t>
            </a:r>
          </a:p>
          <a:p>
            <a:endParaRPr lang="en-GB" sz="2000" b="0" i="0" u="none" strike="noStrike" kern="1200" dirty="0">
              <a:ln>
                <a:noFill/>
              </a:ln>
              <a:effectLst/>
              <a:latin typeface="Arial" pitchFamily="18"/>
              <a:ea typeface="Microsoft YaHei" pitchFamily="2"/>
              <a:cs typeface="Mangal" pitchFamily="2"/>
            </a:endParaRPr>
          </a:p>
          <a:p>
            <a:endParaRPr lang="en-GB" sz="2000" b="0" i="0" u="none" strike="noStrike" kern="1200" dirty="0">
              <a:ln>
                <a:noFill/>
              </a:ln>
              <a:effectLst/>
              <a:latin typeface="Arial" pitchFamily="18"/>
              <a:ea typeface="Microsoft YaHei" pitchFamily="2"/>
              <a:cs typeface="Mangal" pitchFamily="2"/>
            </a:endParaRPr>
          </a:p>
          <a:p>
            <a:endParaRPr lang="en-US" sz="2000" b="0" i="0" u="none" strike="noStrike" kern="1200" dirty="0">
              <a:ln>
                <a:noFill/>
              </a:ln>
              <a:effectLst/>
              <a:latin typeface="Arial" pitchFamily="18"/>
              <a:ea typeface="Microsoft YaHei" pitchFamily="2"/>
              <a:cs typeface="Mangal" pitchFamily="2"/>
            </a:endParaRPr>
          </a:p>
          <a:p>
            <a:endParaRPr lang="en-US"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7</a:t>
            </a:fld>
            <a:endParaRPr lang="uk-UA"/>
          </a:p>
        </p:txBody>
      </p:sp>
    </p:spTree>
    <p:extLst>
      <p:ext uri="{BB962C8B-B14F-4D97-AF65-F5344CB8AC3E}">
        <p14:creationId xmlns:p14="http://schemas.microsoft.com/office/powerpoint/2010/main" val="324746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sng" dirty="0"/>
              <a:t>Creation of new coordination entities</a:t>
            </a:r>
            <a:r>
              <a:rPr lang="en-US" sz="1200" u="sng" dirty="0"/>
              <a:t>: </a:t>
            </a:r>
          </a:p>
          <a:p>
            <a:r>
              <a:rPr lang="en-US" sz="1200" dirty="0"/>
              <a:t> </a:t>
            </a:r>
            <a:r>
              <a:rPr lang="en-US" sz="1200" b="1" dirty="0"/>
              <a:t>Bangladesh </a:t>
            </a:r>
            <a:r>
              <a:rPr lang="en-US" sz="1200" dirty="0"/>
              <a:t>has established an Inter-ministerial Committee on SDG Monitoring and Implementation chaired by the Principal Secretary to the Prime Minister; </a:t>
            </a:r>
          </a:p>
          <a:p>
            <a:r>
              <a:rPr lang="en-US" sz="1200" dirty="0"/>
              <a:t> </a:t>
            </a:r>
            <a:r>
              <a:rPr lang="en-US" sz="1200" b="1" dirty="0"/>
              <a:t>Colombia </a:t>
            </a:r>
            <a:r>
              <a:rPr lang="en-US" sz="1200" dirty="0"/>
              <a:t>has created a High-level Inter-ministerial Commission for the preparation and effective implementation of the post-2015 development agenda and its sustainable development goals (ODS Commission) chaired by the National Planning Department with ministerial level representation across the government; </a:t>
            </a:r>
          </a:p>
          <a:p>
            <a:r>
              <a:rPr lang="en-US" sz="1200" dirty="0"/>
              <a:t> </a:t>
            </a:r>
            <a:r>
              <a:rPr lang="en-US" sz="1200" b="1" dirty="0"/>
              <a:t>Ghana </a:t>
            </a:r>
            <a:r>
              <a:rPr lang="en-US" sz="1200" dirty="0"/>
              <a:t>has established a High-Level Inter-ministerial Coordinating Committee comprised of Ministers and Directors from 11 ministries and agencies under the supervision of the President; </a:t>
            </a:r>
          </a:p>
          <a:p>
            <a:r>
              <a:rPr lang="en-US" sz="1200" dirty="0"/>
              <a:t> </a:t>
            </a:r>
            <a:r>
              <a:rPr lang="en-US" sz="1200" b="1" dirty="0"/>
              <a:t>The Philippines </a:t>
            </a:r>
            <a:r>
              <a:rPr lang="en-US" sz="1200" dirty="0"/>
              <a:t>is planning to create an Inter-Ministerial Committee to be chaired by the President and led by National Economic Development Authority; </a:t>
            </a:r>
          </a:p>
          <a:p>
            <a:endParaRPr lang="en-US" sz="1200" dirty="0"/>
          </a:p>
          <a:p>
            <a:r>
              <a:rPr lang="en-US" sz="1200" i="1" u="sng" dirty="0"/>
              <a:t>Using or adjusting existing structures</a:t>
            </a:r>
            <a:r>
              <a:rPr lang="en-US" sz="1200" u="sng" dirty="0"/>
              <a:t>: </a:t>
            </a:r>
          </a:p>
          <a:p>
            <a:r>
              <a:rPr lang="en-US" sz="1200" dirty="0"/>
              <a:t> In </a:t>
            </a:r>
            <a:r>
              <a:rPr lang="en-US" sz="1200" b="1" dirty="0"/>
              <a:t>Estonia</a:t>
            </a:r>
            <a:r>
              <a:rPr lang="en-US" sz="1200" dirty="0"/>
              <a:t>, an inter-ministerial working group on sustainable development in involved in coordination of SDG implementation. The group is chaired by its Government Office, which leads SDG implementation in the country; </a:t>
            </a:r>
          </a:p>
          <a:p>
            <a:r>
              <a:rPr lang="en-US" sz="1200" dirty="0"/>
              <a:t> </a:t>
            </a:r>
            <a:r>
              <a:rPr lang="en-US" sz="1200" b="1" dirty="0"/>
              <a:t>Ethiopia </a:t>
            </a:r>
            <a:r>
              <a:rPr lang="en-US" sz="1200" dirty="0"/>
              <a:t>has a National Planning Commission chaired by its Prime Minister and comprised of cabinet ministers, chief executives of regional states, among others; </a:t>
            </a:r>
          </a:p>
          <a:p>
            <a:r>
              <a:rPr lang="en-US" sz="1200" dirty="0"/>
              <a:t> In </a:t>
            </a:r>
            <a:r>
              <a:rPr lang="en-US" sz="1200" b="1" dirty="0"/>
              <a:t>Germany</a:t>
            </a:r>
            <a:r>
              <a:rPr lang="en-US" sz="1200" dirty="0"/>
              <a:t>, the SDG implementation strategy is being driven by a high-level State Secretaries’ Committee for sustainable development - headed by the Chancellery with representation from all Federal ministries. </a:t>
            </a:r>
          </a:p>
          <a:p>
            <a:endParaRPr lang="en-US" sz="1200" dirty="0"/>
          </a:p>
          <a:p>
            <a:r>
              <a:rPr lang="en-US" sz="1200" i="1" u="sng" dirty="0"/>
              <a:t>Leading Ministries</a:t>
            </a:r>
          </a:p>
          <a:p>
            <a:r>
              <a:rPr lang="en-US" sz="1200" dirty="0"/>
              <a:t>In </a:t>
            </a:r>
            <a:r>
              <a:rPr lang="en-US" sz="1200" b="1" dirty="0"/>
              <a:t>Norway, </a:t>
            </a:r>
            <a:r>
              <a:rPr lang="en-US" sz="1200" dirty="0"/>
              <a:t>the Ministry of Finance is currently in charge of promoting implementation, while there is an on-going discussion on the possible creation of a new inter-ministerial coordination structure; </a:t>
            </a:r>
          </a:p>
          <a:p>
            <a:r>
              <a:rPr lang="en-US" sz="1200" dirty="0"/>
              <a:t> In </a:t>
            </a:r>
            <a:r>
              <a:rPr lang="en-US" sz="1200" b="1" dirty="0"/>
              <a:t>Uganda</a:t>
            </a:r>
            <a:r>
              <a:rPr lang="en-US" sz="1200" dirty="0"/>
              <a:t>, the Ministry of Finance, Planning and Economic Development is leading the way. </a:t>
            </a:r>
          </a:p>
          <a:p>
            <a:endParaRPr lang="en-US" sz="1200" dirty="0"/>
          </a:p>
          <a:p>
            <a:r>
              <a:rPr lang="en-US" sz="1200" i="1" u="sng" dirty="0"/>
              <a:t>Involving local authorities</a:t>
            </a:r>
          </a:p>
          <a:p>
            <a:r>
              <a:rPr lang="en-US" sz="1200" b="1" dirty="0"/>
              <a:t>Spain</a:t>
            </a:r>
            <a:r>
              <a:rPr lang="en-US" sz="1200" dirty="0"/>
              <a:t>: The Basque and Catalan regional governments are drafting SDG implementation strategies</a:t>
            </a:r>
          </a:p>
          <a:p>
            <a:r>
              <a:rPr lang="en-US" sz="1200" b="1" dirty="0"/>
              <a:t>Finland </a:t>
            </a:r>
            <a:r>
              <a:rPr lang="en-US" sz="1200" dirty="0"/>
              <a:t>is open for new participatory arrangements as needed, so as to reach out to sub-national government levels and to ordinary citizens; </a:t>
            </a:r>
          </a:p>
          <a:p>
            <a:r>
              <a:rPr lang="en-US" sz="1200" b="1" dirty="0"/>
              <a:t>Germany </a:t>
            </a:r>
            <a:r>
              <a:rPr lang="en-US" sz="1200" dirty="0"/>
              <a:t>is establishing engagement through </a:t>
            </a:r>
            <a:r>
              <a:rPr lang="en-US" sz="1200" dirty="0" err="1"/>
              <a:t>organised</a:t>
            </a:r>
            <a:r>
              <a:rPr lang="en-US" sz="1200" dirty="0"/>
              <a:t> local government organizations; </a:t>
            </a:r>
          </a:p>
          <a:p>
            <a:endParaRPr lang="en-US"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8</a:t>
            </a:fld>
            <a:endParaRPr lang="uk-UA"/>
          </a:p>
        </p:txBody>
      </p:sp>
    </p:spTree>
    <p:extLst>
      <p:ext uri="{BB962C8B-B14F-4D97-AF65-F5344CB8AC3E}">
        <p14:creationId xmlns:p14="http://schemas.microsoft.com/office/powerpoint/2010/main" val="587438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DC86A32B-53CB-4A85-BF55-BAF8C03C762B}" type="slidenum">
              <a:rPr lang="uk-UA" smtClean="0"/>
              <a:t>9</a:t>
            </a:fld>
            <a:endParaRPr lang="uk-UA"/>
          </a:p>
        </p:txBody>
      </p:sp>
    </p:spTree>
    <p:extLst>
      <p:ext uri="{BB962C8B-B14F-4D97-AF65-F5344CB8AC3E}">
        <p14:creationId xmlns:p14="http://schemas.microsoft.com/office/powerpoint/2010/main" val="150367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B920ECC-BF8B-41EF-B467-FA6BD4F80DF0}" type="slidenum">
              <a:rPr/>
              <a:t>‹#›</a:t>
            </a:fld>
            <a:endParaRPr lang="en-US"/>
          </a:p>
        </p:txBody>
      </p:sp>
    </p:spTree>
    <p:extLst>
      <p:ext uri="{BB962C8B-B14F-4D97-AF65-F5344CB8AC3E}">
        <p14:creationId xmlns:p14="http://schemas.microsoft.com/office/powerpoint/2010/main" val="67145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AAA47A6-E25A-4CA1-916A-F15325FFF6C6}" type="slidenum">
              <a:rPr/>
              <a:t>‹#›</a:t>
            </a:fld>
            <a:endParaRPr lang="en-US"/>
          </a:p>
        </p:txBody>
      </p:sp>
    </p:spTree>
    <p:extLst>
      <p:ext uri="{BB962C8B-B14F-4D97-AF65-F5344CB8AC3E}">
        <p14:creationId xmlns:p14="http://schemas.microsoft.com/office/powerpoint/2010/main" val="359592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7400" cy="585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3050"/>
            <a:ext cx="6019800" cy="585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2A4B215-3485-45A0-82AC-26B779E51038}" type="slidenum">
              <a:rPr/>
              <a:t>‹#›</a:t>
            </a:fld>
            <a:endParaRPr lang="en-US"/>
          </a:p>
        </p:txBody>
      </p:sp>
    </p:spTree>
    <p:extLst>
      <p:ext uri="{BB962C8B-B14F-4D97-AF65-F5344CB8AC3E}">
        <p14:creationId xmlns:p14="http://schemas.microsoft.com/office/powerpoint/2010/main" val="2169279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296E2E8-B567-4B14-8A58-863A2F18EDD7}" type="slidenum">
              <a:rPr/>
              <a:t>‹#›</a:t>
            </a:fld>
            <a:endParaRPr lang="en-US"/>
          </a:p>
        </p:txBody>
      </p:sp>
    </p:spTree>
    <p:extLst>
      <p:ext uri="{BB962C8B-B14F-4D97-AF65-F5344CB8AC3E}">
        <p14:creationId xmlns:p14="http://schemas.microsoft.com/office/powerpoint/2010/main" val="3489619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5051B27-F5AB-4455-8A26-EEB7A72E3F73}" type="slidenum">
              <a:rPr/>
              <a:t>‹#›</a:t>
            </a:fld>
            <a:endParaRPr lang="en-US"/>
          </a:p>
        </p:txBody>
      </p:sp>
    </p:spTree>
    <p:extLst>
      <p:ext uri="{BB962C8B-B14F-4D97-AF65-F5344CB8AC3E}">
        <p14:creationId xmlns:p14="http://schemas.microsoft.com/office/powerpoint/2010/main" val="168591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020E2D1-D622-4833-94A8-9EDFA665407B}" type="slidenum">
              <a:rPr/>
              <a:t>‹#›</a:t>
            </a:fld>
            <a:endParaRPr lang="en-US"/>
          </a:p>
        </p:txBody>
      </p:sp>
    </p:spTree>
    <p:extLst>
      <p:ext uri="{BB962C8B-B14F-4D97-AF65-F5344CB8AC3E}">
        <p14:creationId xmlns:p14="http://schemas.microsoft.com/office/powerpoint/2010/main" val="1780763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6ECB60F2-90F4-43E9-A824-4EC934FDB61D}" type="slidenum">
              <a:rPr/>
              <a:t>‹#›</a:t>
            </a:fld>
            <a:endParaRPr lang="en-US"/>
          </a:p>
        </p:txBody>
      </p:sp>
    </p:spTree>
    <p:extLst>
      <p:ext uri="{BB962C8B-B14F-4D97-AF65-F5344CB8AC3E}">
        <p14:creationId xmlns:p14="http://schemas.microsoft.com/office/powerpoint/2010/main" val="1599229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572E7CF6-42E4-4962-8103-1F6691670B33}" type="slidenum">
              <a:rPr/>
              <a:t>‹#›</a:t>
            </a:fld>
            <a:endParaRPr lang="en-US"/>
          </a:p>
        </p:txBody>
      </p:sp>
    </p:spTree>
    <p:extLst>
      <p:ext uri="{BB962C8B-B14F-4D97-AF65-F5344CB8AC3E}">
        <p14:creationId xmlns:p14="http://schemas.microsoft.com/office/powerpoint/2010/main" val="3151764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C2E22C85-ED30-4E26-ABC2-482ECC798F9C}" type="slidenum">
              <a:rPr/>
              <a:t>‹#›</a:t>
            </a:fld>
            <a:endParaRPr lang="en-US"/>
          </a:p>
        </p:txBody>
      </p:sp>
    </p:spTree>
    <p:extLst>
      <p:ext uri="{BB962C8B-B14F-4D97-AF65-F5344CB8AC3E}">
        <p14:creationId xmlns:p14="http://schemas.microsoft.com/office/powerpoint/2010/main" val="3933656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120E009A-0194-4AAE-8539-C57C5E162AE2}" type="slidenum">
              <a:rPr/>
              <a:t>‹#›</a:t>
            </a:fld>
            <a:endParaRPr lang="en-US"/>
          </a:p>
        </p:txBody>
      </p:sp>
    </p:spTree>
    <p:extLst>
      <p:ext uri="{BB962C8B-B14F-4D97-AF65-F5344CB8AC3E}">
        <p14:creationId xmlns:p14="http://schemas.microsoft.com/office/powerpoint/2010/main" val="79941379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6450B597-DF80-4F4B-AE77-B3ECB68F9676}" type="slidenum">
              <a:rPr/>
              <a:t>‹#›</a:t>
            </a:fld>
            <a:endParaRPr lang="en-US"/>
          </a:p>
        </p:txBody>
      </p:sp>
    </p:spTree>
    <p:extLst>
      <p:ext uri="{BB962C8B-B14F-4D97-AF65-F5344CB8AC3E}">
        <p14:creationId xmlns:p14="http://schemas.microsoft.com/office/powerpoint/2010/main" val="200043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4CEF96A-E923-4E56-9291-95E3FF40E764}" type="slidenum">
              <a:rPr/>
              <a:t>‹#›</a:t>
            </a:fld>
            <a:endParaRPr lang="en-US"/>
          </a:p>
        </p:txBody>
      </p:sp>
    </p:spTree>
    <p:extLst>
      <p:ext uri="{BB962C8B-B14F-4D97-AF65-F5344CB8AC3E}">
        <p14:creationId xmlns:p14="http://schemas.microsoft.com/office/powerpoint/2010/main" val="2821227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8755E2BE-30E9-4CAB-A7C0-9F3B2E6A6CB2}" type="slidenum">
              <a:rPr/>
              <a:t>‹#›</a:t>
            </a:fld>
            <a:endParaRPr lang="en-US"/>
          </a:p>
        </p:txBody>
      </p:sp>
    </p:spTree>
    <p:extLst>
      <p:ext uri="{BB962C8B-B14F-4D97-AF65-F5344CB8AC3E}">
        <p14:creationId xmlns:p14="http://schemas.microsoft.com/office/powerpoint/2010/main" val="2109370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4BEE292-EADD-414F-B782-334D220C9ADC}" type="slidenum">
              <a:rPr/>
              <a:t>‹#›</a:t>
            </a:fld>
            <a:endParaRPr lang="en-US"/>
          </a:p>
        </p:txBody>
      </p:sp>
    </p:spTree>
    <p:extLst>
      <p:ext uri="{BB962C8B-B14F-4D97-AF65-F5344CB8AC3E}">
        <p14:creationId xmlns:p14="http://schemas.microsoft.com/office/powerpoint/2010/main" val="1516320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7888" y="0"/>
            <a:ext cx="2255837" cy="6130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618288" cy="613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B182483-0A3F-4FF0-B3F4-EF03AEB27E2D}" type="slidenum">
              <a:rPr/>
              <a:t>‹#›</a:t>
            </a:fld>
            <a:endParaRPr lang="en-US"/>
          </a:p>
        </p:txBody>
      </p:sp>
    </p:spTree>
    <p:extLst>
      <p:ext uri="{BB962C8B-B14F-4D97-AF65-F5344CB8AC3E}">
        <p14:creationId xmlns:p14="http://schemas.microsoft.com/office/powerpoint/2010/main" val="290898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A53AC2A-7BE1-4FDD-9662-FD5F0B140605}" type="slidenum">
              <a:rPr/>
              <a:t>‹#›</a:t>
            </a:fld>
            <a:endParaRPr lang="en-US"/>
          </a:p>
        </p:txBody>
      </p:sp>
    </p:spTree>
    <p:extLst>
      <p:ext uri="{BB962C8B-B14F-4D97-AF65-F5344CB8AC3E}">
        <p14:creationId xmlns:p14="http://schemas.microsoft.com/office/powerpoint/2010/main" val="196464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1FF0C6A3-EA88-4D56-8DD8-7CB49DACA4E8}" type="slidenum">
              <a:rPr/>
              <a:t>‹#›</a:t>
            </a:fld>
            <a:endParaRPr lang="en-US"/>
          </a:p>
        </p:txBody>
      </p:sp>
    </p:spTree>
    <p:extLst>
      <p:ext uri="{BB962C8B-B14F-4D97-AF65-F5344CB8AC3E}">
        <p14:creationId xmlns:p14="http://schemas.microsoft.com/office/powerpoint/2010/main" val="411952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053212E9-57AA-4015-9F69-D92C1897B456}" type="slidenum">
              <a:rPr/>
              <a:t>‹#›</a:t>
            </a:fld>
            <a:endParaRPr lang="en-US"/>
          </a:p>
        </p:txBody>
      </p:sp>
    </p:spTree>
    <p:extLst>
      <p:ext uri="{BB962C8B-B14F-4D97-AF65-F5344CB8AC3E}">
        <p14:creationId xmlns:p14="http://schemas.microsoft.com/office/powerpoint/2010/main" val="264163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13AC761D-D89C-4854-A108-B7A154BED509}" type="slidenum">
              <a:rPr/>
              <a:t>‹#›</a:t>
            </a:fld>
            <a:endParaRPr lang="en-US"/>
          </a:p>
        </p:txBody>
      </p:sp>
    </p:spTree>
    <p:extLst>
      <p:ext uri="{BB962C8B-B14F-4D97-AF65-F5344CB8AC3E}">
        <p14:creationId xmlns:p14="http://schemas.microsoft.com/office/powerpoint/2010/main" val="374277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534864B4-155A-471E-9E68-4CEB44B11FFC}" type="slidenum">
              <a:rPr/>
              <a:t>‹#›</a:t>
            </a:fld>
            <a:endParaRPr lang="en-US"/>
          </a:p>
        </p:txBody>
      </p:sp>
    </p:spTree>
    <p:extLst>
      <p:ext uri="{BB962C8B-B14F-4D97-AF65-F5344CB8AC3E}">
        <p14:creationId xmlns:p14="http://schemas.microsoft.com/office/powerpoint/2010/main" val="263206976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CD8951D3-29D2-4342-A49B-281DF6634707}" type="slidenum">
              <a:rPr/>
              <a:t>‹#›</a:t>
            </a:fld>
            <a:endParaRPr lang="en-US"/>
          </a:p>
        </p:txBody>
      </p:sp>
    </p:spTree>
    <p:extLst>
      <p:ext uri="{BB962C8B-B14F-4D97-AF65-F5344CB8AC3E}">
        <p14:creationId xmlns:p14="http://schemas.microsoft.com/office/powerpoint/2010/main" val="420242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8C0C109-E973-4A5A-8822-94488954E2B8}" type="slidenum">
              <a:rPr/>
              <a:t>‹#›</a:t>
            </a:fld>
            <a:endParaRPr lang="en-US"/>
          </a:p>
        </p:txBody>
      </p:sp>
    </p:spTree>
    <p:extLst>
      <p:ext uri="{BB962C8B-B14F-4D97-AF65-F5344CB8AC3E}">
        <p14:creationId xmlns:p14="http://schemas.microsoft.com/office/powerpoint/2010/main" val="124746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13"/>
          <p:cNvSpPr/>
          <p:nvPr/>
        </p:nvSpPr>
        <p:spPr>
          <a:xfrm>
            <a:off x="0" y="3535200"/>
            <a:ext cx="9143640" cy="1106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CCCC00">
              <a:alpha val="17000"/>
            </a:srgbClr>
          </a:solidFill>
          <a:ln>
            <a:no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sp>
        <p:nvSpPr>
          <p:cNvPr id="3" name="Shape 14"/>
          <p:cNvSpPr/>
          <p:nvPr/>
        </p:nvSpPr>
        <p:spPr>
          <a:xfrm>
            <a:off x="0" y="5943600"/>
            <a:ext cx="9143640" cy="7596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7 f0 1"/>
              <a:gd name="f11" fmla="*/ 10800 f8 1"/>
              <a:gd name="f12" fmla="*/ 0 f9 1"/>
              <a:gd name="f13" fmla="*/ f10 1 f2"/>
              <a:gd name="f14" fmla="*/ 0 f8 1"/>
              <a:gd name="f15" fmla="*/ 10800 f9 1"/>
              <a:gd name="f16" fmla="*/ 21600 f9 1"/>
              <a:gd name="f17" fmla="*/ 21600 f8 1"/>
              <a:gd name="f18" fmla="+- f13 0 f1"/>
            </a:gdLst>
            <a:ahLst/>
            <a:cxnLst>
              <a:cxn ang="3cd4">
                <a:pos x="hc" y="t"/>
              </a:cxn>
              <a:cxn ang="0">
                <a:pos x="r" y="vc"/>
              </a:cxn>
              <a:cxn ang="cd4">
                <a:pos x="hc" y="b"/>
              </a:cxn>
              <a:cxn ang="cd2">
                <a:pos x="l" y="vc"/>
              </a:cxn>
              <a:cxn ang="f18">
                <a:pos x="f11" y="f12"/>
              </a:cxn>
              <a:cxn ang="f18">
                <a:pos x="f14" y="f15"/>
              </a:cxn>
              <a:cxn ang="f18">
                <a:pos x="f11" y="f16"/>
              </a:cxn>
              <a:cxn ang="f18">
                <a:pos x="f17" y="f15"/>
              </a:cxn>
            </a:cxnLst>
            <a:rect l="l" t="t" r="r" b="b"/>
            <a:pathLst>
              <a:path w="21600" h="21600">
                <a:moveTo>
                  <a:pt x="f5" y="f5"/>
                </a:moveTo>
                <a:lnTo>
                  <a:pt x="f6" y="f5"/>
                </a:lnTo>
                <a:lnTo>
                  <a:pt x="f6" y="f6"/>
                </a:lnTo>
                <a:lnTo>
                  <a:pt x="f5" y="f6"/>
                </a:lnTo>
                <a:lnTo>
                  <a:pt x="f5" y="f5"/>
                </a:lnTo>
                <a:close/>
              </a:path>
            </a:pathLst>
          </a:custGeom>
          <a:solidFill>
            <a:srgbClr val="EEEEEE"/>
          </a:solidFill>
          <a:ln>
            <a:no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pic>
        <p:nvPicPr>
          <p:cNvPr id="4" name="Shape 15"/>
          <p:cNvPicPr>
            <a:picLocks noChangeAspect="1"/>
          </p:cNvPicPr>
          <p:nvPr/>
        </p:nvPicPr>
        <p:blipFill>
          <a:blip r:embed="rId13">
            <a:lum/>
            <a:alphaModFix/>
          </a:blip>
          <a:srcRect/>
          <a:stretch>
            <a:fillRect/>
          </a:stretch>
        </p:blipFill>
        <p:spPr>
          <a:xfrm>
            <a:off x="0" y="0"/>
            <a:ext cx="9143640" cy="1161720"/>
          </a:xfrm>
          <a:prstGeom prst="rect">
            <a:avLst/>
          </a:prstGeom>
          <a:noFill/>
          <a:ln>
            <a:noFill/>
          </a:ln>
        </p:spPr>
      </p:pic>
      <p:sp>
        <p:nvSpPr>
          <p:cNvPr id="5" name="Shape 19"/>
          <p:cNvSpPr txBox="1">
            <a:spLocks noGrp="1"/>
          </p:cNvSpPr>
          <p:nvPr>
            <p:ph type="dt" sz="half" idx="2"/>
          </p:nvPr>
        </p:nvSpPr>
        <p:spPr>
          <a:xfrm>
            <a:off x="0" y="0"/>
            <a:ext cx="2999520" cy="2999520"/>
          </a:xfrm>
          <a:prstGeom prst="rect">
            <a:avLst/>
          </a:prstGeom>
          <a:noFill/>
          <a:ln>
            <a:noFill/>
          </a:ln>
        </p:spPr>
        <p:txBody>
          <a:bodyPr wrap="square" lIns="91440" tIns="91440" rIns="91440" bIns="91440" anchor="t" anchorCtr="0"/>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6" name="Shape 20"/>
          <p:cNvSpPr txBox="1">
            <a:spLocks noGrp="1"/>
          </p:cNvSpPr>
          <p:nvPr>
            <p:ph type="ftr" sz="quarter" idx="3"/>
          </p:nvPr>
        </p:nvSpPr>
        <p:spPr>
          <a:xfrm>
            <a:off x="0" y="0"/>
            <a:ext cx="2999520" cy="2999520"/>
          </a:xfrm>
          <a:prstGeom prst="rect">
            <a:avLst/>
          </a:prstGeom>
          <a:noFill/>
          <a:ln>
            <a:noFill/>
          </a:ln>
        </p:spPr>
        <p:txBody>
          <a:bodyPr wrap="square" lIns="91440" tIns="91440" rIns="91440" bIns="91440" anchor="t" anchorCtr="0"/>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7" name="Shape 21"/>
          <p:cNvSpPr txBox="1">
            <a:spLocks noGrp="1"/>
          </p:cNvSpPr>
          <p:nvPr>
            <p:ph type="sldNum" sz="quarter" idx="4"/>
          </p:nvPr>
        </p:nvSpPr>
        <p:spPr>
          <a:xfrm>
            <a:off x="0" y="0"/>
            <a:ext cx="2999520" cy="2999520"/>
          </a:xfrm>
          <a:prstGeom prst="rect">
            <a:avLst/>
          </a:prstGeom>
          <a:noFill/>
          <a:ln>
            <a:noFill/>
          </a:ln>
        </p:spPr>
        <p:txBody>
          <a:bodyPr wrap="square" lIns="91440" tIns="45720" rIns="91440" bIns="45720" anchor="t" anchorCtr="0"/>
          <a:lstStyle>
            <a:lvl1pPr marL="0" marR="0" lvl="0" indent="0" algn="l" rtl="0" hangingPunct="0">
              <a:lnSpc>
                <a:spcPct val="100000"/>
              </a:lnSpc>
              <a:spcBef>
                <a:spcPts val="0"/>
              </a:spcBef>
              <a:spcAft>
                <a:spcPts val="0"/>
              </a:spcAft>
              <a:buNone/>
              <a:tabLst/>
              <a:defRPr lang="en-US" sz="1600" b="1" i="0" u="none" strike="noStrike" kern="1200" spc="0">
                <a:solidFill>
                  <a:srgbClr val="000000"/>
                </a:solidFill>
                <a:latin typeface="Arial Narrow" pitchFamily="18"/>
                <a:ea typeface="Arial Narrow" pitchFamily="2"/>
                <a:cs typeface="Arial Narrow" pitchFamily="2"/>
              </a:defRPr>
            </a:lvl1pPr>
          </a:lstStyle>
          <a:p>
            <a:pPr lvl="0"/>
            <a:fld id="{5A13F517-34F8-4AFC-8795-D13BD6C25544}" type="slidenum">
              <a:rPr/>
              <a:t>‹#›</a:t>
            </a:fld>
            <a:endParaRPr lang="en-US"/>
          </a:p>
        </p:txBody>
      </p:sp>
      <p:sp>
        <p:nvSpPr>
          <p:cNvPr id="8" name="Title Placeholder 7"/>
          <p:cNvSpPr txBox="1">
            <a:spLocks noGrp="1"/>
          </p:cNvSpPr>
          <p:nvPr>
            <p:ph type="title"/>
          </p:nvPr>
        </p:nvSpPr>
        <p:spPr>
          <a:xfrm>
            <a:off x="457200" y="273600"/>
            <a:ext cx="8229240" cy="1144800"/>
          </a:xfrm>
          <a:prstGeom prst="rect">
            <a:avLst/>
          </a:prstGeom>
          <a:noFill/>
          <a:ln>
            <a:noFill/>
          </a:ln>
        </p:spPr>
        <p:txBody>
          <a:bodyPr vert="horz"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9" name="Text Placeholder 8"/>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marR="0" lvl="0" indent="-324000" algn="l" rtl="0">
              <a:lnSpc>
                <a:spcPct val="100000"/>
              </a:lnSpc>
              <a:spcBef>
                <a:spcPts val="0"/>
              </a:spcBef>
              <a:spcAft>
                <a:spcPts val="1417"/>
              </a:spcAft>
              <a:buSzPct val="45000"/>
              <a:buFont typeface="StarSymbol"/>
              <a:buNone/>
              <a:defRPr lang="en-US" sz="1400" b="0" i="0" u="none" strike="noStrike" kern="1200" spc="0">
                <a:ln>
                  <a:noFill/>
                </a:ln>
                <a:solidFill>
                  <a:srgbClr val="000000"/>
                </a:solidFill>
                <a:latin typeface="Arial"/>
                <a:ea typeface="Arial"/>
                <a:cs typeface="Arial"/>
              </a:defRPr>
            </a:defPPr>
            <a:lvl1pPr marL="432000" marR="0" lvl="0" indent="-324000" algn="l" rtl="0">
              <a:lnSpc>
                <a:spcPct val="100000"/>
              </a:lnSpc>
              <a:spcBef>
                <a:spcPts val="0"/>
              </a:spcBef>
              <a:spcAft>
                <a:spcPts val="1417"/>
              </a:spcAft>
              <a:buSzPct val="45000"/>
              <a:buFont typeface="StarSymbol"/>
              <a:buChar char="●"/>
              <a:defRPr lang="en-US" sz="1400" b="0" i="0" u="none" strike="noStrike" kern="1200" spc="0">
                <a:ln>
                  <a:noFill/>
                </a:ln>
                <a:solidFill>
                  <a:srgbClr val="000000"/>
                </a:solidFill>
                <a:latin typeface="Arial"/>
                <a:ea typeface="Arial"/>
                <a:cs typeface="Arial"/>
              </a:defRPr>
            </a:lvl1pPr>
            <a:lvl2pPr marL="864000" marR="0" lvl="1" indent="-324000" algn="l" rtl="0">
              <a:lnSpc>
                <a:spcPct val="100000"/>
              </a:lnSpc>
              <a:spcBef>
                <a:spcPts val="0"/>
              </a:spcBef>
              <a:spcAft>
                <a:spcPts val="1134"/>
              </a:spcAft>
              <a:buSzPct val="75000"/>
              <a:buFont typeface="StarSymbol"/>
              <a:buChar char="–"/>
              <a:defRPr lang="en-US" sz="1400" b="0" i="0" u="none" strike="noStrike" kern="1200" spc="0">
                <a:ln>
                  <a:noFill/>
                </a:ln>
                <a:solidFill>
                  <a:srgbClr val="000000"/>
                </a:solidFill>
                <a:latin typeface="Arial"/>
                <a:ea typeface="Arial"/>
                <a:cs typeface="Arial"/>
              </a:defRPr>
            </a:lvl2pPr>
            <a:lvl3pPr marL="1295999" marR="0" lvl="2" indent="-288000" algn="l" rtl="0">
              <a:lnSpc>
                <a:spcPct val="100000"/>
              </a:lnSpc>
              <a:spcBef>
                <a:spcPts val="0"/>
              </a:spcBef>
              <a:spcAft>
                <a:spcPts val="850"/>
              </a:spcAft>
              <a:buSzPct val="45000"/>
              <a:buFont typeface="StarSymbol"/>
              <a:buChar char="●"/>
              <a:defRPr lang="en-US" sz="1400" b="0" i="0" u="none" strike="noStrike" kern="1200" spc="0">
                <a:ln>
                  <a:noFill/>
                </a:ln>
                <a:solidFill>
                  <a:srgbClr val="000000"/>
                </a:solidFill>
                <a:latin typeface="Arial"/>
                <a:ea typeface="Arial"/>
                <a:cs typeface="Arial"/>
              </a:defRPr>
            </a:lvl3pPr>
            <a:lvl4pPr marL="1728000" marR="0" lvl="3" indent="-216000" algn="l" rtl="0">
              <a:lnSpc>
                <a:spcPct val="100000"/>
              </a:lnSpc>
              <a:spcBef>
                <a:spcPts val="0"/>
              </a:spcBef>
              <a:spcAft>
                <a:spcPts val="567"/>
              </a:spcAft>
              <a:buSzPct val="75000"/>
              <a:buFont typeface="StarSymbol"/>
              <a:buChar char="–"/>
              <a:defRPr lang="en-US" sz="1400" b="0" i="0" u="none" strike="noStrike" kern="1200" spc="0">
                <a:ln>
                  <a:noFill/>
                </a:ln>
                <a:solidFill>
                  <a:srgbClr val="000000"/>
                </a:solidFill>
                <a:latin typeface="Arial"/>
                <a:ea typeface="Arial"/>
                <a:cs typeface="Arial"/>
              </a:defRPr>
            </a:lvl4pPr>
            <a:lvl5pPr marL="2160000" marR="0" lvl="4"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5pPr>
            <a:lvl6pPr marL="2592000" marR="0" lvl="5"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6pPr>
            <a:lvl7pPr marL="3024000" marR="0" lvl="6"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7pPr>
            <a:lvl8pPr marL="3456000" marR="0" lvl="7"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8pPr>
            <a:lvl9pPr marL="3887999" marR="0" lvl="8"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l" rtl="0" hangingPunct="0">
        <a:lnSpc>
          <a:spcPct val="100000"/>
        </a:lnSpc>
        <a:tabLst/>
        <a:defRPr lang="en-US" sz="1400" b="0" i="0" u="none" strike="noStrike" kern="1200" spc="0">
          <a:ln>
            <a:noFill/>
          </a:ln>
          <a:solidFill>
            <a:srgbClr val="000000"/>
          </a:solidFill>
          <a:latin typeface="Arial" pitchFamily="18"/>
          <a:cs typeface="Arial" pitchFamily="2"/>
        </a:defRPr>
      </a:lvl1pPr>
    </p:titleStyle>
    <p:bodyStyle>
      <a:lvl1pPr marL="0" marR="0" indent="0" algn="l" rtl="0" hangingPunct="0">
        <a:lnSpc>
          <a:spcPct val="100000"/>
        </a:lnSpc>
        <a:spcBef>
          <a:spcPts val="0"/>
        </a:spcBef>
        <a:spcAft>
          <a:spcPts val="1417"/>
        </a:spcAft>
        <a:tabLst/>
        <a:defRPr lang="en-US" sz="1400" b="0" i="0" u="none" strike="noStrike" kern="1200" spc="0">
          <a:ln>
            <a:noFill/>
          </a:ln>
          <a:solidFill>
            <a:srgbClr val="000000"/>
          </a:solidFill>
          <a:latin typeface="Arial" pitchFamily="18"/>
          <a:cs typeface="Ari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42"/>
          <p:cNvSpPr/>
          <p:nvPr/>
        </p:nvSpPr>
        <p:spPr>
          <a:xfrm>
            <a:off x="3327479" y="6620040"/>
            <a:ext cx="2866680" cy="237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sp>
        <p:nvSpPr>
          <p:cNvPr id="3" name="Shape 43"/>
          <p:cNvSpPr/>
          <p:nvPr/>
        </p:nvSpPr>
        <p:spPr>
          <a:xfrm>
            <a:off x="0" y="6488280"/>
            <a:ext cx="9143640" cy="7596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7 f0 1"/>
              <a:gd name="f11" fmla="*/ 10800 f8 1"/>
              <a:gd name="f12" fmla="*/ 0 f9 1"/>
              <a:gd name="f13" fmla="*/ f10 1 f2"/>
              <a:gd name="f14" fmla="*/ 0 f8 1"/>
              <a:gd name="f15" fmla="*/ 10800 f9 1"/>
              <a:gd name="f16" fmla="*/ 21600 f9 1"/>
              <a:gd name="f17" fmla="*/ 21600 f8 1"/>
              <a:gd name="f18" fmla="+- f13 0 f1"/>
            </a:gdLst>
            <a:ahLst/>
            <a:cxnLst>
              <a:cxn ang="3cd4">
                <a:pos x="hc" y="t"/>
              </a:cxn>
              <a:cxn ang="0">
                <a:pos x="r" y="vc"/>
              </a:cxn>
              <a:cxn ang="cd4">
                <a:pos x="hc" y="b"/>
              </a:cxn>
              <a:cxn ang="cd2">
                <a:pos x="l" y="vc"/>
              </a:cxn>
              <a:cxn ang="f18">
                <a:pos x="f11" y="f12"/>
              </a:cxn>
              <a:cxn ang="f18">
                <a:pos x="f14" y="f15"/>
              </a:cxn>
              <a:cxn ang="f18">
                <a:pos x="f11" y="f16"/>
              </a:cxn>
              <a:cxn ang="f18">
                <a:pos x="f17" y="f15"/>
              </a:cxn>
            </a:cxnLst>
            <a:rect l="l" t="t" r="r" b="b"/>
            <a:pathLst>
              <a:path w="21600" h="21600">
                <a:moveTo>
                  <a:pt x="f5" y="f5"/>
                </a:moveTo>
                <a:lnTo>
                  <a:pt x="f6" y="f5"/>
                </a:lnTo>
                <a:lnTo>
                  <a:pt x="f6" y="f6"/>
                </a:lnTo>
                <a:lnTo>
                  <a:pt x="f5" y="f6"/>
                </a:lnTo>
                <a:lnTo>
                  <a:pt x="f5" y="f5"/>
                </a:lnTo>
                <a:close/>
              </a:path>
            </a:pathLst>
          </a:custGeom>
          <a:solidFill>
            <a:srgbClr val="EEEEEE"/>
          </a:solidFill>
          <a:ln>
            <a:no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sp>
        <p:nvSpPr>
          <p:cNvPr id="4" name="Shape 46"/>
          <p:cNvSpPr/>
          <p:nvPr/>
        </p:nvSpPr>
        <p:spPr>
          <a:xfrm>
            <a:off x="0" y="853919"/>
            <a:ext cx="9143640" cy="7596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7 f0 1"/>
              <a:gd name="f11" fmla="*/ 10800 f8 1"/>
              <a:gd name="f12" fmla="*/ 0 f9 1"/>
              <a:gd name="f13" fmla="*/ f10 1 f2"/>
              <a:gd name="f14" fmla="*/ 0 f8 1"/>
              <a:gd name="f15" fmla="*/ 10800 f9 1"/>
              <a:gd name="f16" fmla="*/ 21600 f9 1"/>
              <a:gd name="f17" fmla="*/ 21600 f8 1"/>
              <a:gd name="f18" fmla="+- f13 0 f1"/>
            </a:gdLst>
            <a:ahLst/>
            <a:cxnLst>
              <a:cxn ang="3cd4">
                <a:pos x="hc" y="t"/>
              </a:cxn>
              <a:cxn ang="0">
                <a:pos x="r" y="vc"/>
              </a:cxn>
              <a:cxn ang="cd4">
                <a:pos x="hc" y="b"/>
              </a:cxn>
              <a:cxn ang="cd2">
                <a:pos x="l" y="vc"/>
              </a:cxn>
              <a:cxn ang="f18">
                <a:pos x="f11" y="f12"/>
              </a:cxn>
              <a:cxn ang="f18">
                <a:pos x="f14" y="f15"/>
              </a:cxn>
              <a:cxn ang="f18">
                <a:pos x="f11" y="f16"/>
              </a:cxn>
              <a:cxn ang="f18">
                <a:pos x="f17" y="f15"/>
              </a:cxn>
            </a:cxnLst>
            <a:rect l="l" t="t" r="r" b="b"/>
            <a:pathLst>
              <a:path w="21600" h="21600">
                <a:moveTo>
                  <a:pt x="f5" y="f5"/>
                </a:moveTo>
                <a:lnTo>
                  <a:pt x="f6" y="f5"/>
                </a:lnTo>
                <a:lnTo>
                  <a:pt x="f6" y="f6"/>
                </a:lnTo>
                <a:lnTo>
                  <a:pt x="f5" y="f6"/>
                </a:lnTo>
                <a:lnTo>
                  <a:pt x="f5" y="f5"/>
                </a:lnTo>
                <a:close/>
              </a:path>
            </a:pathLst>
          </a:custGeom>
          <a:solidFill>
            <a:srgbClr val="EEEEEE"/>
          </a:solidFill>
          <a:ln>
            <a:noFill/>
            <a:prstDash val="soli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pic>
        <p:nvPicPr>
          <p:cNvPr id="5" name="Shape 47"/>
          <p:cNvPicPr>
            <a:picLocks noChangeAspect="1"/>
          </p:cNvPicPr>
          <p:nvPr/>
        </p:nvPicPr>
        <p:blipFill>
          <a:blip r:embed="rId13">
            <a:lum/>
            <a:alphaModFix/>
          </a:blip>
          <a:srcRect/>
          <a:stretch>
            <a:fillRect/>
          </a:stretch>
        </p:blipFill>
        <p:spPr>
          <a:xfrm>
            <a:off x="0" y="0"/>
            <a:ext cx="587160" cy="6868799"/>
          </a:xfrm>
          <a:prstGeom prst="rect">
            <a:avLst/>
          </a:prstGeom>
          <a:noFill/>
          <a:ln>
            <a:noFill/>
          </a:ln>
        </p:spPr>
      </p:pic>
      <p:sp>
        <p:nvSpPr>
          <p:cNvPr id="6" name="Shape 59"/>
          <p:cNvSpPr txBox="1">
            <a:spLocks noGrp="1"/>
          </p:cNvSpPr>
          <p:nvPr>
            <p:ph type="title"/>
          </p:nvPr>
        </p:nvSpPr>
        <p:spPr>
          <a:xfrm>
            <a:off x="758880" y="0"/>
            <a:ext cx="8724600" cy="1007640"/>
          </a:xfrm>
          <a:prstGeom prst="rect">
            <a:avLst/>
          </a:prstGeom>
          <a:noFill/>
          <a:ln>
            <a:noFill/>
          </a:ln>
        </p:spPr>
        <p:txBody>
          <a:bodyPr vert="horz" wrap="square" lIns="91440" tIns="91440" rIns="91440" bIns="9144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Click to edit the title text format</a:t>
            </a:r>
          </a:p>
        </p:txBody>
      </p:sp>
      <p:sp>
        <p:nvSpPr>
          <p:cNvPr id="7" name="Shape 60"/>
          <p:cNvSpPr txBox="1">
            <a:spLocks noGrp="1"/>
          </p:cNvSpPr>
          <p:nvPr>
            <p:ph type="dt" sz="half" idx="2"/>
          </p:nvPr>
        </p:nvSpPr>
        <p:spPr>
          <a:xfrm>
            <a:off x="0" y="0"/>
            <a:ext cx="2999520" cy="2999520"/>
          </a:xfrm>
          <a:prstGeom prst="rect">
            <a:avLst/>
          </a:prstGeom>
          <a:noFill/>
          <a:ln>
            <a:noFill/>
          </a:ln>
        </p:spPr>
        <p:txBody>
          <a:bodyPr wrap="square" lIns="91440" tIns="91440" rIns="91440" bIns="91440" anchor="t" anchorCtr="0"/>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8" name="Shape 61"/>
          <p:cNvSpPr txBox="1">
            <a:spLocks noGrp="1"/>
          </p:cNvSpPr>
          <p:nvPr>
            <p:ph type="ftr" sz="quarter" idx="3"/>
          </p:nvPr>
        </p:nvSpPr>
        <p:spPr>
          <a:xfrm>
            <a:off x="0" y="0"/>
            <a:ext cx="2999520" cy="2999520"/>
          </a:xfrm>
          <a:prstGeom prst="rect">
            <a:avLst/>
          </a:prstGeom>
          <a:noFill/>
          <a:ln>
            <a:noFill/>
          </a:ln>
        </p:spPr>
        <p:txBody>
          <a:bodyPr wrap="square" lIns="91440" tIns="91440" rIns="91440" bIns="91440" anchor="t" anchorCtr="0"/>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9" name="Shape 62"/>
          <p:cNvSpPr txBox="1">
            <a:spLocks noGrp="1"/>
          </p:cNvSpPr>
          <p:nvPr>
            <p:ph type="sldNum" sz="quarter" idx="4"/>
          </p:nvPr>
        </p:nvSpPr>
        <p:spPr>
          <a:xfrm>
            <a:off x="6040440" y="6586560"/>
            <a:ext cx="3101760" cy="269640"/>
          </a:xfrm>
          <a:prstGeom prst="rect">
            <a:avLst/>
          </a:prstGeom>
          <a:noFill/>
          <a:ln>
            <a:noFill/>
          </a:ln>
        </p:spPr>
        <p:txBody>
          <a:bodyPr wrap="square" lIns="90000" tIns="46800" rIns="90000" bIns="46800" anchor="t" anchorCtr="0"/>
          <a:lstStyle>
            <a:lvl1pPr marL="0" marR="0" lvl="0" indent="0" algn="l" rtl="0" hangingPunct="0">
              <a:lnSpc>
                <a:spcPct val="100000"/>
              </a:lnSpc>
              <a:spcBef>
                <a:spcPts val="0"/>
              </a:spcBef>
              <a:spcAft>
                <a:spcPts val="0"/>
              </a:spcAft>
              <a:buNone/>
              <a:tabLst/>
              <a:defRPr lang="en-US" sz="1600" b="1" i="0" u="none" strike="noStrike" kern="1200" spc="0">
                <a:solidFill>
                  <a:srgbClr val="000000"/>
                </a:solidFill>
                <a:latin typeface="Arial Narrow" pitchFamily="18"/>
                <a:ea typeface="Arial Narrow" pitchFamily="2"/>
                <a:cs typeface="Arial Narrow" pitchFamily="2"/>
              </a:defRPr>
            </a:lvl1pPr>
          </a:lstStyle>
          <a:p>
            <a:pPr lvl="0"/>
            <a:fld id="{6F823382-10D6-40C8-B10F-33AAEA5EED43}" type="slidenum">
              <a:rPr/>
              <a:t>‹#›</a:t>
            </a:fld>
            <a:endParaRPr lang="en-US"/>
          </a:p>
        </p:txBody>
      </p:sp>
      <p:sp>
        <p:nvSpPr>
          <p:cNvPr id="10" name="Text Placeholder 9"/>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marR="0" lvl="0" indent="-324000" algn="l" rtl="0">
              <a:lnSpc>
                <a:spcPct val="100000"/>
              </a:lnSpc>
              <a:spcBef>
                <a:spcPts val="0"/>
              </a:spcBef>
              <a:spcAft>
                <a:spcPts val="1417"/>
              </a:spcAft>
              <a:buSzPct val="45000"/>
              <a:buFont typeface="StarSymbol"/>
              <a:buNone/>
              <a:defRPr lang="en-US" sz="1400" b="0" i="0" u="none" strike="noStrike" kern="1200" spc="0">
                <a:ln>
                  <a:noFill/>
                </a:ln>
                <a:solidFill>
                  <a:srgbClr val="000000"/>
                </a:solidFill>
                <a:latin typeface="Arial"/>
                <a:ea typeface="Arial"/>
                <a:cs typeface="Arial"/>
              </a:defRPr>
            </a:defPPr>
            <a:lvl1pPr marL="432000" marR="0" lvl="0" indent="-324000" algn="l" rtl="0">
              <a:lnSpc>
                <a:spcPct val="100000"/>
              </a:lnSpc>
              <a:spcBef>
                <a:spcPts val="0"/>
              </a:spcBef>
              <a:spcAft>
                <a:spcPts val="1417"/>
              </a:spcAft>
              <a:buSzPct val="45000"/>
              <a:buFont typeface="StarSymbol"/>
              <a:buChar char="●"/>
              <a:defRPr lang="en-US" sz="1400" b="0" i="0" u="none" strike="noStrike" kern="1200" spc="0">
                <a:ln>
                  <a:noFill/>
                </a:ln>
                <a:solidFill>
                  <a:srgbClr val="000000"/>
                </a:solidFill>
                <a:latin typeface="Arial"/>
                <a:ea typeface="Arial"/>
                <a:cs typeface="Arial"/>
              </a:defRPr>
            </a:lvl1pPr>
            <a:lvl2pPr marL="864000" marR="0" lvl="1" indent="-324000" algn="l" rtl="0">
              <a:lnSpc>
                <a:spcPct val="100000"/>
              </a:lnSpc>
              <a:spcBef>
                <a:spcPts val="0"/>
              </a:spcBef>
              <a:spcAft>
                <a:spcPts val="1134"/>
              </a:spcAft>
              <a:buSzPct val="75000"/>
              <a:buFont typeface="StarSymbol"/>
              <a:buChar char="–"/>
              <a:defRPr lang="en-US" sz="1400" b="0" i="0" u="none" strike="noStrike" kern="1200" spc="0">
                <a:ln>
                  <a:noFill/>
                </a:ln>
                <a:solidFill>
                  <a:srgbClr val="000000"/>
                </a:solidFill>
                <a:latin typeface="Arial"/>
                <a:ea typeface="Arial"/>
                <a:cs typeface="Arial"/>
              </a:defRPr>
            </a:lvl2pPr>
            <a:lvl3pPr marL="1295999" marR="0" lvl="2" indent="-288000" algn="l" rtl="0">
              <a:lnSpc>
                <a:spcPct val="100000"/>
              </a:lnSpc>
              <a:spcBef>
                <a:spcPts val="0"/>
              </a:spcBef>
              <a:spcAft>
                <a:spcPts val="850"/>
              </a:spcAft>
              <a:buSzPct val="45000"/>
              <a:buFont typeface="StarSymbol"/>
              <a:buChar char="●"/>
              <a:defRPr lang="en-US" sz="1400" b="0" i="0" u="none" strike="noStrike" kern="1200" spc="0">
                <a:ln>
                  <a:noFill/>
                </a:ln>
                <a:solidFill>
                  <a:srgbClr val="000000"/>
                </a:solidFill>
                <a:latin typeface="Arial"/>
                <a:ea typeface="Arial"/>
                <a:cs typeface="Arial"/>
              </a:defRPr>
            </a:lvl3pPr>
            <a:lvl4pPr marL="1728000" marR="0" lvl="3" indent="-216000" algn="l" rtl="0">
              <a:lnSpc>
                <a:spcPct val="100000"/>
              </a:lnSpc>
              <a:spcBef>
                <a:spcPts val="0"/>
              </a:spcBef>
              <a:spcAft>
                <a:spcPts val="567"/>
              </a:spcAft>
              <a:buSzPct val="75000"/>
              <a:buFont typeface="StarSymbol"/>
              <a:buChar char="–"/>
              <a:defRPr lang="en-US" sz="1400" b="0" i="0" u="none" strike="noStrike" kern="1200" spc="0">
                <a:ln>
                  <a:noFill/>
                </a:ln>
                <a:solidFill>
                  <a:srgbClr val="000000"/>
                </a:solidFill>
                <a:latin typeface="Arial"/>
                <a:ea typeface="Arial"/>
                <a:cs typeface="Arial"/>
              </a:defRPr>
            </a:lvl4pPr>
            <a:lvl5pPr marL="2160000" marR="0" lvl="4"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5pPr>
            <a:lvl6pPr marL="2592000" marR="0" lvl="5"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6pPr>
            <a:lvl7pPr marL="3024000" marR="0" lvl="6"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7pPr>
            <a:lvl8pPr marL="3456000" marR="0" lvl="7"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8pPr>
            <a:lvl9pPr marL="3887999" marR="0" lvl="8"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0" marR="0" lvl="0" indent="0" algn="l" rtl="0" hangingPunct="0">
        <a:lnSpc>
          <a:spcPct val="100000"/>
        </a:lnSpc>
        <a:spcBef>
          <a:spcPts val="0"/>
        </a:spcBef>
        <a:spcAft>
          <a:spcPts val="0"/>
        </a:spcAft>
        <a:buNone/>
        <a:tabLst/>
        <a:defRPr lang="en-US" sz="4000" b="1" i="0" u="none" strike="noStrike" kern="1200" spc="0">
          <a:ln>
            <a:noFill/>
          </a:ln>
          <a:solidFill>
            <a:srgbClr val="000000"/>
          </a:solidFill>
          <a:latin typeface="Questrial" pitchFamily="18"/>
          <a:ea typeface="Questrial" pitchFamily="2"/>
          <a:cs typeface="Questrial" pitchFamily="2"/>
        </a:defRPr>
      </a:lvl1pPr>
    </p:titleStyle>
    <p:bodyStyle>
      <a:lvl1pPr marL="0" marR="0" indent="0" algn="l" rtl="0" hangingPunct="0">
        <a:lnSpc>
          <a:spcPct val="100000"/>
        </a:lnSpc>
        <a:spcBef>
          <a:spcPts val="0"/>
        </a:spcBef>
        <a:spcAft>
          <a:spcPts val="1417"/>
        </a:spcAft>
        <a:tabLst/>
        <a:defRPr lang="en-US" sz="1400" b="0" i="0" u="none" strike="noStrike" kern="1200" spc="0">
          <a:ln>
            <a:noFill/>
          </a:ln>
          <a:solidFill>
            <a:srgbClr val="000000"/>
          </a:solidFill>
          <a:latin typeface="Arial" pitchFamily="18"/>
          <a:cs typeface="Ari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hape 29"/>
          <p:cNvSpPr/>
          <p:nvPr/>
        </p:nvSpPr>
        <p:spPr>
          <a:xfrm>
            <a:off x="152397" y="3429000"/>
            <a:ext cx="8839200" cy="1219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0"/>
          <a:lstStyle/>
          <a:p>
            <a:pPr marL="0" marR="0" lvl="0" indent="0" algn="ctr" rtl="0" hangingPunct="0">
              <a:lnSpc>
                <a:spcPct val="100000"/>
              </a:lnSpc>
              <a:spcBef>
                <a:spcPts val="0"/>
              </a:spcBef>
              <a:spcAft>
                <a:spcPts val="0"/>
              </a:spcAft>
              <a:buNone/>
              <a:tabLst/>
              <a:defRPr sz="1800"/>
            </a:pPr>
            <a:r>
              <a:rPr lang="en-US" sz="2600" b="1" i="0" u="none" strike="noStrike" kern="1200" spc="0" dirty="0">
                <a:ln>
                  <a:noFill/>
                </a:ln>
                <a:solidFill>
                  <a:schemeClr val="accent1">
                    <a:lumMod val="50000"/>
                  </a:schemeClr>
                </a:solidFill>
                <a:latin typeface="Calibri" panose="020F0502020204030204" pitchFamily="34" charset="0"/>
                <a:ea typeface="Questrial" pitchFamily="2"/>
                <a:cs typeface="Questrial" pitchFamily="2"/>
              </a:rPr>
              <a:t>The 2030 Agenda and SDGs and the role of SAIs</a:t>
            </a:r>
          </a:p>
        </p:txBody>
      </p:sp>
      <p:sp>
        <p:nvSpPr>
          <p:cNvPr id="5" name="Shape 32"/>
          <p:cNvSpPr/>
          <p:nvPr/>
        </p:nvSpPr>
        <p:spPr>
          <a:xfrm>
            <a:off x="2819400" y="5080380"/>
            <a:ext cx="3810000" cy="5834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algn="ctr" rtl="0" hangingPunct="0">
              <a:lnSpc>
                <a:spcPct val="80000"/>
              </a:lnSpc>
              <a:spcBef>
                <a:spcPts val="0"/>
              </a:spcBef>
              <a:spcAft>
                <a:spcPts val="0"/>
              </a:spcAft>
              <a:buNone/>
              <a:tabLst/>
              <a:defRPr sz="1800"/>
            </a:pPr>
            <a:r>
              <a:rPr lang="en-US" sz="2000" b="1" i="0" u="none" strike="noStrike" kern="1200" spc="0" dirty="0">
                <a:ln>
                  <a:noFill/>
                </a:ln>
                <a:solidFill>
                  <a:schemeClr val="accent1">
                    <a:lumMod val="50000"/>
                  </a:schemeClr>
                </a:solidFill>
                <a:latin typeface="+mj-lt"/>
                <a:ea typeface="Questrial" pitchFamily="2"/>
                <a:cs typeface="Questrial" pitchFamily="2"/>
              </a:rPr>
              <a:t>15</a:t>
            </a:r>
            <a:r>
              <a:rPr lang="en-US" sz="2000" b="1" i="0" u="none" strike="noStrike" kern="1200" spc="0" baseline="30000" dirty="0">
                <a:ln>
                  <a:noFill/>
                </a:ln>
                <a:solidFill>
                  <a:schemeClr val="accent1">
                    <a:lumMod val="50000"/>
                  </a:schemeClr>
                </a:solidFill>
                <a:latin typeface="+mj-lt"/>
                <a:ea typeface="Questrial" pitchFamily="2"/>
                <a:cs typeface="Questrial" pitchFamily="2"/>
              </a:rPr>
              <a:t>th</a:t>
            </a:r>
            <a:r>
              <a:rPr lang="en-US" sz="2000" b="1" i="0" u="none" strike="noStrike" kern="1200" spc="0" dirty="0">
                <a:ln>
                  <a:noFill/>
                </a:ln>
                <a:solidFill>
                  <a:schemeClr val="accent1">
                    <a:lumMod val="50000"/>
                  </a:schemeClr>
                </a:solidFill>
                <a:latin typeface="+mj-lt"/>
                <a:ea typeface="Questrial" pitchFamily="2"/>
                <a:cs typeface="Questrial" pitchFamily="2"/>
              </a:rPr>
              <a:t> SC Meeting of the WGEA</a:t>
            </a:r>
          </a:p>
          <a:p>
            <a:pPr marL="0" marR="0" lvl="0" indent="0" algn="ctr" rtl="0" hangingPunct="0">
              <a:lnSpc>
                <a:spcPct val="80000"/>
              </a:lnSpc>
              <a:spcBef>
                <a:spcPts val="300"/>
              </a:spcBef>
              <a:spcAft>
                <a:spcPts val="0"/>
              </a:spcAft>
              <a:buNone/>
              <a:tabLst/>
              <a:defRPr sz="1800"/>
            </a:pPr>
            <a:r>
              <a:rPr lang="en-US" sz="2000" b="1" dirty="0">
                <a:solidFill>
                  <a:schemeClr val="accent1">
                    <a:lumMod val="50000"/>
                  </a:schemeClr>
                </a:solidFill>
                <a:latin typeface="+mj-lt"/>
                <a:ea typeface="Questrial" pitchFamily="2"/>
                <a:cs typeface="Questrial" pitchFamily="2"/>
              </a:rPr>
              <a:t>Washington DC, 13 Sept. 2017</a:t>
            </a:r>
            <a:endParaRPr lang="en-US" sz="2000" b="1" i="0" u="none" strike="noStrike" kern="1200" spc="0" dirty="0">
              <a:ln>
                <a:noFill/>
              </a:ln>
              <a:solidFill>
                <a:schemeClr val="accent1">
                  <a:lumMod val="50000"/>
                </a:schemeClr>
              </a:solidFill>
              <a:latin typeface="+mj-lt"/>
              <a:ea typeface="Questrial" pitchFamily="2"/>
              <a:cs typeface="Questrial" pitchFamily="2"/>
            </a:endParaRPr>
          </a:p>
        </p:txBody>
      </p:sp>
      <p:sp>
        <p:nvSpPr>
          <p:cNvPr id="6" name="TextBox 5"/>
          <p:cNvSpPr txBox="1"/>
          <p:nvPr/>
        </p:nvSpPr>
        <p:spPr>
          <a:xfrm>
            <a:off x="1837026" y="6172200"/>
            <a:ext cx="5469941" cy="529632"/>
          </a:xfrm>
          <a:prstGeom prst="rect">
            <a:avLst/>
          </a:prstGeom>
          <a:noFill/>
        </p:spPr>
        <p:txBody>
          <a:bodyPr wrap="square" rtlCol="0">
            <a:spAutoFit/>
          </a:bodyPr>
          <a:lstStyle/>
          <a:p>
            <a:pPr lvl="0" algn="ctr" hangingPunct="0">
              <a:lnSpc>
                <a:spcPct val="80000"/>
              </a:lnSpc>
              <a:spcBef>
                <a:spcPts val="300"/>
              </a:spcBef>
              <a:defRPr sz="1800"/>
            </a:pPr>
            <a:r>
              <a:rPr lang="en-US" sz="1600" b="1" dirty="0" err="1">
                <a:solidFill>
                  <a:schemeClr val="accent1">
                    <a:lumMod val="75000"/>
                  </a:schemeClr>
                </a:solidFill>
                <a:ea typeface="Questrial" pitchFamily="2"/>
                <a:cs typeface="Questrial" pitchFamily="2"/>
              </a:rPr>
              <a:t>Aránzazu</a:t>
            </a:r>
            <a:r>
              <a:rPr lang="en-US" sz="1600" b="1" dirty="0">
                <a:solidFill>
                  <a:schemeClr val="accent1">
                    <a:lumMod val="75000"/>
                  </a:schemeClr>
                </a:solidFill>
                <a:ea typeface="Questrial" pitchFamily="2"/>
                <a:cs typeface="Questrial" pitchFamily="2"/>
              </a:rPr>
              <a:t> </a:t>
            </a:r>
            <a:r>
              <a:rPr lang="en-US" sz="1600" b="1" dirty="0" err="1">
                <a:solidFill>
                  <a:schemeClr val="accent1">
                    <a:lumMod val="75000"/>
                  </a:schemeClr>
                </a:solidFill>
                <a:ea typeface="Questrial" pitchFamily="2"/>
                <a:cs typeface="Questrial" pitchFamily="2"/>
              </a:rPr>
              <a:t>Guillán</a:t>
            </a:r>
            <a:r>
              <a:rPr lang="en-US" sz="1600" b="1" dirty="0">
                <a:solidFill>
                  <a:schemeClr val="accent1">
                    <a:lumMod val="75000"/>
                  </a:schemeClr>
                </a:solidFill>
                <a:ea typeface="Questrial" pitchFamily="2"/>
                <a:cs typeface="Questrial" pitchFamily="2"/>
              </a:rPr>
              <a:t> Montero</a:t>
            </a:r>
          </a:p>
          <a:p>
            <a:pPr lvl="0" algn="ctr" hangingPunct="0">
              <a:lnSpc>
                <a:spcPct val="80000"/>
              </a:lnSpc>
              <a:spcBef>
                <a:spcPts val="300"/>
              </a:spcBef>
              <a:defRPr sz="1800"/>
            </a:pPr>
            <a:r>
              <a:rPr lang="en-US" sz="1600" b="1" dirty="0">
                <a:solidFill>
                  <a:schemeClr val="accent1">
                    <a:lumMod val="75000"/>
                  </a:schemeClr>
                </a:solidFill>
                <a:ea typeface="Questrial" pitchFamily="2"/>
                <a:cs typeface="Questrial" pitchFamily="2"/>
              </a:rPr>
              <a:t>UNDESA/DPADM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199" y="228600"/>
            <a:ext cx="8046086" cy="461665"/>
          </a:xfrm>
          <a:prstGeom prst="rect">
            <a:avLst/>
          </a:prstGeom>
          <a:noFill/>
        </p:spPr>
        <p:txBody>
          <a:bodyPr wrap="square" rtlCol="0">
            <a:spAutoFit/>
          </a:bodyPr>
          <a:lstStyle/>
          <a:p>
            <a:pPr algn="ctr"/>
            <a:r>
              <a:rPr lang="en-US" sz="2400" b="1" dirty="0">
                <a:solidFill>
                  <a:srgbClr val="4F81BD"/>
                </a:solidFill>
              </a:rPr>
              <a:t>SAIs’ commitment to support 2030 Agenda </a:t>
            </a:r>
          </a:p>
        </p:txBody>
      </p:sp>
      <p:grpSp>
        <p:nvGrpSpPr>
          <p:cNvPr id="3" name="Group 2"/>
          <p:cNvGrpSpPr/>
          <p:nvPr/>
        </p:nvGrpSpPr>
        <p:grpSpPr>
          <a:xfrm>
            <a:off x="1556762" y="1081509"/>
            <a:ext cx="6215638" cy="2161960"/>
            <a:chOff x="628650" y="2514600"/>
            <a:chExt cx="7886700" cy="1964532"/>
          </a:xfrm>
        </p:grpSpPr>
        <p:sp>
          <p:nvSpPr>
            <p:cNvPr id="4" name="Retângulo 4"/>
            <p:cNvSpPr/>
            <p:nvPr/>
          </p:nvSpPr>
          <p:spPr>
            <a:xfrm>
              <a:off x="628650" y="2514600"/>
              <a:ext cx="1871663" cy="435769"/>
            </a:xfrm>
            <a:prstGeom prst="rect">
              <a:avLst/>
            </a:prstGeom>
            <a:solidFill>
              <a:srgbClr val="FCC3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1</a:t>
              </a:r>
              <a:endParaRPr lang="en-US" sz="1350" b="1" dirty="0"/>
            </a:p>
          </p:txBody>
        </p:sp>
        <p:sp>
          <p:nvSpPr>
            <p:cNvPr id="5" name="Retângulo 5"/>
            <p:cNvSpPr/>
            <p:nvPr/>
          </p:nvSpPr>
          <p:spPr>
            <a:xfrm>
              <a:off x="628650" y="3076576"/>
              <a:ext cx="1871663" cy="1402556"/>
            </a:xfrm>
            <a:prstGeom prst="rect">
              <a:avLst/>
            </a:prstGeom>
            <a:solidFill>
              <a:srgbClr val="FEE1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Auditing preparedness and national systems of</a:t>
              </a:r>
              <a:br>
                <a:rPr lang="en-US" sz="1600" b="1" dirty="0">
                  <a:solidFill>
                    <a:schemeClr val="tx1"/>
                  </a:solidFill>
                </a:rPr>
              </a:br>
              <a:r>
                <a:rPr lang="en-US" sz="1600" b="1" dirty="0">
                  <a:solidFill>
                    <a:schemeClr val="tx1"/>
                  </a:solidFill>
                </a:rPr>
                <a:t>follow-up</a:t>
              </a:r>
            </a:p>
          </p:txBody>
        </p:sp>
        <p:sp>
          <p:nvSpPr>
            <p:cNvPr id="6" name="Retângulo 7"/>
            <p:cNvSpPr/>
            <p:nvPr/>
          </p:nvSpPr>
          <p:spPr>
            <a:xfrm>
              <a:off x="2633662" y="2514600"/>
              <a:ext cx="1871663" cy="435769"/>
            </a:xfrm>
            <a:prstGeom prst="rect">
              <a:avLst/>
            </a:prstGeom>
            <a:solidFill>
              <a:srgbClr val="FF3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2</a:t>
              </a:r>
              <a:endParaRPr lang="en-US" sz="1350" b="1" dirty="0"/>
            </a:p>
          </p:txBody>
        </p:sp>
        <p:sp>
          <p:nvSpPr>
            <p:cNvPr id="7" name="Retângulo 8"/>
            <p:cNvSpPr/>
            <p:nvPr/>
          </p:nvSpPr>
          <p:spPr>
            <a:xfrm>
              <a:off x="6643687" y="2514600"/>
              <a:ext cx="1871663" cy="435769"/>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4</a:t>
              </a:r>
              <a:endParaRPr lang="en-US" sz="1350" b="1" dirty="0"/>
            </a:p>
          </p:txBody>
        </p:sp>
        <p:sp>
          <p:nvSpPr>
            <p:cNvPr id="8" name="Retângulo 9"/>
            <p:cNvSpPr/>
            <p:nvPr/>
          </p:nvSpPr>
          <p:spPr>
            <a:xfrm>
              <a:off x="4638675" y="2514600"/>
              <a:ext cx="1871663" cy="435769"/>
            </a:xfrm>
            <a:prstGeom prst="rect">
              <a:avLst/>
            </a:prstGeom>
            <a:solidFill>
              <a:srgbClr val="56C0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t>3</a:t>
              </a:r>
              <a:endParaRPr lang="en-US" sz="1350" b="1" dirty="0"/>
            </a:p>
          </p:txBody>
        </p:sp>
        <p:sp>
          <p:nvSpPr>
            <p:cNvPr id="9" name="Retângulo 10"/>
            <p:cNvSpPr/>
            <p:nvPr/>
          </p:nvSpPr>
          <p:spPr>
            <a:xfrm>
              <a:off x="2633662" y="3076576"/>
              <a:ext cx="1871663" cy="1402556"/>
            </a:xfrm>
            <a:prstGeom prst="rect">
              <a:avLst/>
            </a:prstGeom>
            <a:solidFill>
              <a:srgbClr val="FFB5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Performance audits on </a:t>
              </a:r>
              <a:r>
                <a:rPr lang="en-US" sz="1600" b="1" dirty="0" err="1">
                  <a:solidFill>
                    <a:schemeClr val="tx1"/>
                  </a:solidFill>
                </a:rPr>
                <a:t>programmes</a:t>
              </a:r>
              <a:r>
                <a:rPr lang="en-US" sz="1600" b="1" dirty="0">
                  <a:solidFill>
                    <a:schemeClr val="tx1"/>
                  </a:solidFill>
                </a:rPr>
                <a:t> that contribute to SDGs</a:t>
              </a:r>
            </a:p>
          </p:txBody>
        </p:sp>
        <p:sp>
          <p:nvSpPr>
            <p:cNvPr id="10" name="Retângulo 11"/>
            <p:cNvSpPr/>
            <p:nvPr/>
          </p:nvSpPr>
          <p:spPr>
            <a:xfrm>
              <a:off x="4638675" y="3076576"/>
              <a:ext cx="1871663" cy="1402556"/>
            </a:xfrm>
            <a:prstGeom prst="rect">
              <a:avLst/>
            </a:prstGeom>
            <a:solidFill>
              <a:srgbClr val="AAE7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Assessing and supporting SDG 16</a:t>
              </a:r>
            </a:p>
          </p:txBody>
        </p:sp>
        <p:sp>
          <p:nvSpPr>
            <p:cNvPr id="11" name="Retângulo 12"/>
            <p:cNvSpPr/>
            <p:nvPr/>
          </p:nvSpPr>
          <p:spPr>
            <a:xfrm>
              <a:off x="6643687" y="3076576"/>
              <a:ext cx="1871663" cy="1402556"/>
            </a:xfrm>
            <a:prstGeom prst="rect">
              <a:avLst/>
            </a:prstGeom>
            <a:solidFill>
              <a:srgbClr val="8CDD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Being model of transparency and accountability</a:t>
              </a:r>
            </a:p>
          </p:txBody>
        </p:sp>
      </p:grpSp>
      <p:sp>
        <p:nvSpPr>
          <p:cNvPr id="13" name="TextBox 12"/>
          <p:cNvSpPr txBox="1"/>
          <p:nvPr/>
        </p:nvSpPr>
        <p:spPr>
          <a:xfrm>
            <a:off x="990430" y="5257800"/>
            <a:ext cx="8001170"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t>Guidance and support for SAIs in their contribution to SDGs </a:t>
            </a:r>
          </a:p>
          <a:p>
            <a:pPr marL="285750" indent="-285750">
              <a:buFont typeface="Arial" panose="020B0604020202020204" pitchFamily="34" charset="0"/>
              <a:buChar char="•"/>
            </a:pPr>
            <a:r>
              <a:rPr lang="en-US" sz="1600" dirty="0"/>
              <a:t>Frameworks for production of high-quality information under 4 approaches to share with internal and external audiences</a:t>
            </a:r>
          </a:p>
          <a:p>
            <a:pPr marL="285750" indent="-285750">
              <a:buFont typeface="Arial" panose="020B0604020202020204" pitchFamily="34" charset="0"/>
              <a:buChar char="•"/>
            </a:pPr>
            <a:r>
              <a:rPr lang="en-US" sz="1600" dirty="0"/>
              <a:t>Opportunities for capacity enhancement and knowledge sharing- IDI</a:t>
            </a:r>
          </a:p>
        </p:txBody>
      </p:sp>
      <p:sp>
        <p:nvSpPr>
          <p:cNvPr id="15" name="TextBox 14"/>
          <p:cNvSpPr txBox="1"/>
          <p:nvPr/>
        </p:nvSpPr>
        <p:spPr>
          <a:xfrm>
            <a:off x="990600" y="3429000"/>
            <a:ext cx="7772400" cy="1969770"/>
          </a:xfrm>
          <a:prstGeom prst="rect">
            <a:avLst/>
          </a:prstGeom>
          <a:noFill/>
        </p:spPr>
        <p:txBody>
          <a:bodyPr wrap="square" rtlCol="0">
            <a:spAutoFit/>
          </a:bodyPr>
          <a:lstStyle/>
          <a:p>
            <a:r>
              <a:rPr lang="en-US" b="1" dirty="0"/>
              <a:t>INTOSAI Strategic Plan 2017-22: </a:t>
            </a:r>
            <a:r>
              <a:rPr lang="en-US" dirty="0"/>
              <a:t>“Contributing to the follow-up and review of the SDGs within the context of each nation’s specific sustainable development efforts and SAIs’ individual mandates”</a:t>
            </a:r>
          </a:p>
          <a:p>
            <a:endParaRPr lang="en-US" b="1" dirty="0"/>
          </a:p>
          <a:p>
            <a:r>
              <a:rPr lang="en-US" b="1" dirty="0"/>
              <a:t>XXII INCOSAI – Abu Dhabi Declaration:  </a:t>
            </a:r>
            <a:r>
              <a:rPr lang="en-US" dirty="0"/>
              <a:t>Commitment to making a meaningful independent audit contribution to the 2030 Agenda  </a:t>
            </a:r>
            <a:endParaRPr lang="en-GB" dirty="0"/>
          </a:p>
          <a:p>
            <a:pPr algn="ctr"/>
            <a:endParaRPr lang="en-GB" sz="1400" b="1" dirty="0"/>
          </a:p>
        </p:txBody>
      </p:sp>
    </p:spTree>
    <p:extLst>
      <p:ext uri="{BB962C8B-B14F-4D97-AF65-F5344CB8AC3E}">
        <p14:creationId xmlns:p14="http://schemas.microsoft.com/office/powerpoint/2010/main" val="1581013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85720" y="152400"/>
            <a:ext cx="6553200" cy="523220"/>
          </a:xfrm>
          <a:prstGeom prst="rect">
            <a:avLst/>
          </a:prstGeom>
          <a:noFill/>
        </p:spPr>
        <p:txBody>
          <a:bodyPr wrap="square" rtlCol="0">
            <a:spAutoFit/>
          </a:bodyPr>
          <a:lstStyle/>
          <a:p>
            <a:pPr algn="ctr"/>
            <a:r>
              <a:rPr lang="en-US" sz="2800" b="1" dirty="0">
                <a:solidFill>
                  <a:srgbClr val="4F81BD"/>
                </a:solidFill>
                <a:ea typeface="Questrial" pitchFamily="2"/>
                <a:cs typeface="Questrial" pitchFamily="2"/>
              </a:rPr>
              <a:t>SAIs are making significant progress</a:t>
            </a:r>
          </a:p>
        </p:txBody>
      </p:sp>
      <p:sp>
        <p:nvSpPr>
          <p:cNvPr id="8" name="Content Placeholder 5"/>
          <p:cNvSpPr>
            <a:spLocks noGrp="1"/>
          </p:cNvSpPr>
          <p:nvPr>
            <p:ph sz="half" idx="4294967295"/>
          </p:nvPr>
        </p:nvSpPr>
        <p:spPr>
          <a:xfrm>
            <a:off x="765243" y="914400"/>
            <a:ext cx="8150157" cy="5791200"/>
          </a:xfrm>
          <a:prstGeom prst="rect">
            <a:avLst/>
          </a:prstGeom>
        </p:spPr>
        <p:txBody>
          <a:bodyPr/>
          <a:lstStyle/>
          <a:p>
            <a:pPr marL="463550" indent="-463550">
              <a:spcAft>
                <a:spcPts val="600"/>
              </a:spcAft>
              <a:buFont typeface="Arial" charset="0"/>
              <a:buChar char="•"/>
            </a:pPr>
            <a:r>
              <a:rPr lang="en-US" sz="1800" dirty="0"/>
              <a:t>Some SAIs have </a:t>
            </a:r>
            <a:r>
              <a:rPr lang="en-US" sz="1800" b="1" dirty="0"/>
              <a:t>included SDGs into their strategic plan </a:t>
            </a:r>
            <a:r>
              <a:rPr lang="en-US" sz="1800" dirty="0"/>
              <a:t>(e.g., Bhutan) or are considering to do it (e.g., Sierra Leone)</a:t>
            </a:r>
          </a:p>
          <a:p>
            <a:pPr marL="463550" indent="-463550">
              <a:spcAft>
                <a:spcPts val="600"/>
              </a:spcAft>
              <a:buFont typeface="Arial" charset="0"/>
              <a:buChar char="•"/>
            </a:pPr>
            <a:r>
              <a:rPr lang="en-US" sz="1800" dirty="0"/>
              <a:t>SAIs are </a:t>
            </a:r>
            <a:r>
              <a:rPr lang="en-US" sz="1800" b="1" dirty="0"/>
              <a:t>conducting audits of how governments have prepared </a:t>
            </a:r>
            <a:r>
              <a:rPr lang="en-US" sz="1800" dirty="0"/>
              <a:t>for SDG implementation (e.g., Austria, Brazil, Canada, ARABOSAI)</a:t>
            </a:r>
          </a:p>
          <a:p>
            <a:pPr marL="463550" indent="-463550">
              <a:spcAft>
                <a:spcPts val="600"/>
              </a:spcAft>
              <a:buFont typeface="Arial" charset="0"/>
              <a:buChar char="•"/>
            </a:pPr>
            <a:r>
              <a:rPr lang="en-US" sz="1800" dirty="0"/>
              <a:t>SAIs are </a:t>
            </a:r>
            <a:r>
              <a:rPr lang="en-US" sz="1800" b="1" dirty="0"/>
              <a:t>contributing to follow-up and review </a:t>
            </a:r>
            <a:r>
              <a:rPr lang="en-US" sz="1800" dirty="0"/>
              <a:t>(e.g., Brazil’s TCU was part of the official delegation to the HLPF and contributed to the VNR)</a:t>
            </a:r>
          </a:p>
          <a:p>
            <a:pPr marL="463550" indent="-463550">
              <a:spcAft>
                <a:spcPts val="600"/>
              </a:spcAft>
              <a:buFont typeface="Arial" charset="0"/>
              <a:buChar char="•"/>
            </a:pPr>
            <a:r>
              <a:rPr lang="en-US" sz="1800" dirty="0"/>
              <a:t>SAIs are </a:t>
            </a:r>
            <a:r>
              <a:rPr lang="en-US" sz="1800" b="1" dirty="0"/>
              <a:t>conducting audits in SDG areas </a:t>
            </a:r>
            <a:r>
              <a:rPr lang="en-US" sz="1800" dirty="0"/>
              <a:t>(e.g., Jamaica on energy, UAE on health indicators)</a:t>
            </a:r>
          </a:p>
          <a:p>
            <a:pPr marL="463550" indent="-463550">
              <a:spcAft>
                <a:spcPts val="600"/>
              </a:spcAft>
              <a:buFont typeface="Arial" charset="0"/>
              <a:buChar char="•"/>
            </a:pPr>
            <a:r>
              <a:rPr lang="en-US" sz="1800" dirty="0"/>
              <a:t>SAI Sudan is </a:t>
            </a:r>
            <a:r>
              <a:rPr lang="en-US" sz="1800" b="1" dirty="0"/>
              <a:t>working with Parliament </a:t>
            </a:r>
            <a:r>
              <a:rPr lang="en-US" sz="1800" dirty="0"/>
              <a:t>to enhance auditors’ capacity to audit SDGs</a:t>
            </a:r>
          </a:p>
          <a:p>
            <a:pPr marL="463550" indent="-463550">
              <a:spcAft>
                <a:spcPts val="600"/>
              </a:spcAft>
              <a:buFont typeface="Arial" charset="0"/>
              <a:buChar char="•"/>
            </a:pPr>
            <a:r>
              <a:rPr lang="en-US" sz="1800" dirty="0"/>
              <a:t>At regional level, 11 SAIs in OLACEFS are </a:t>
            </a:r>
            <a:r>
              <a:rPr lang="en-US" sz="1800" b="1" dirty="0"/>
              <a:t>conducting a cooperative audit of Target 2.4 on food security</a:t>
            </a:r>
            <a:endParaRPr lang="en-US" sz="1800" dirty="0"/>
          </a:p>
          <a:p>
            <a:pPr marL="463550" indent="-463550">
              <a:spcAft>
                <a:spcPts val="600"/>
              </a:spcAft>
              <a:buFont typeface="Arial" charset="0"/>
              <a:buChar char="•"/>
            </a:pPr>
            <a:r>
              <a:rPr lang="en-US" sz="1800" b="1" dirty="0"/>
              <a:t>IDI-KSC </a:t>
            </a:r>
            <a:r>
              <a:rPr lang="en-US" sz="1800" b="1" dirty="0" err="1"/>
              <a:t>programme</a:t>
            </a:r>
            <a:r>
              <a:rPr lang="en-US" sz="1800" b="1" dirty="0"/>
              <a:t> on “Auditing SDGs” </a:t>
            </a:r>
            <a:r>
              <a:rPr lang="en-US" sz="1800" dirty="0"/>
              <a:t>is underway:</a:t>
            </a:r>
          </a:p>
          <a:p>
            <a:pPr marL="895550" lvl="1" indent="-463550">
              <a:spcAft>
                <a:spcPts val="600"/>
              </a:spcAft>
              <a:buFont typeface="Arial" charset="0"/>
              <a:buChar char="•"/>
            </a:pPr>
            <a:r>
              <a:rPr lang="en-US" sz="1600" dirty="0"/>
              <a:t>Guidance on auditing preparedness for SDG implementation</a:t>
            </a:r>
          </a:p>
          <a:p>
            <a:pPr marL="895550" lvl="1" indent="-463550">
              <a:spcAft>
                <a:spcPts val="600"/>
              </a:spcAft>
              <a:buFont typeface="Arial" charset="0"/>
              <a:buChar char="•"/>
            </a:pPr>
            <a:r>
              <a:rPr lang="en-US" sz="1600" dirty="0"/>
              <a:t>eLearning course for 44 English-speaking SAIs underway; 14 SAIs in OLACEFS starting in Sept. with focus on SDG5; CREFIAF and ARABOSAI in early 2018</a:t>
            </a:r>
          </a:p>
          <a:p>
            <a:pPr marL="895550" lvl="1" indent="-463550">
              <a:spcAft>
                <a:spcPts val="600"/>
              </a:spcAft>
              <a:buFont typeface="Arial" charset="0"/>
              <a:buChar char="•"/>
            </a:pPr>
            <a:r>
              <a:rPr lang="en-US" sz="1600" dirty="0"/>
              <a:t>Audits to be conducted in 2018</a:t>
            </a:r>
          </a:p>
          <a:p>
            <a:pPr marL="895550" lvl="1" indent="-463550">
              <a:spcAft>
                <a:spcPts val="600"/>
              </a:spcAft>
              <a:buFont typeface="Arial" charset="0"/>
              <a:buChar char="•"/>
            </a:pPr>
            <a:r>
              <a:rPr lang="en-US" sz="1600" dirty="0"/>
              <a:t>Compendium of good practices</a:t>
            </a:r>
          </a:p>
          <a:p>
            <a:pPr marL="895550" lvl="1"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86882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85720" y="152400"/>
            <a:ext cx="6553200" cy="523220"/>
          </a:xfrm>
          <a:prstGeom prst="rect">
            <a:avLst/>
          </a:prstGeom>
          <a:noFill/>
        </p:spPr>
        <p:txBody>
          <a:bodyPr wrap="square" rtlCol="0">
            <a:spAutoFit/>
          </a:bodyPr>
          <a:lstStyle/>
          <a:p>
            <a:pPr algn="ctr"/>
            <a:r>
              <a:rPr lang="en-US" sz="2800" b="1" dirty="0">
                <a:solidFill>
                  <a:srgbClr val="4F81BD"/>
                </a:solidFill>
                <a:ea typeface="Questrial" pitchFamily="2"/>
                <a:cs typeface="Questrial" pitchFamily="2"/>
              </a:rPr>
              <a:t>Multiple opportunities</a:t>
            </a:r>
          </a:p>
        </p:txBody>
      </p:sp>
      <p:sp>
        <p:nvSpPr>
          <p:cNvPr id="8" name="Content Placeholder 5"/>
          <p:cNvSpPr>
            <a:spLocks noGrp="1"/>
          </p:cNvSpPr>
          <p:nvPr>
            <p:ph sz="half" idx="4294967295"/>
          </p:nvPr>
        </p:nvSpPr>
        <p:spPr>
          <a:xfrm>
            <a:off x="610140" y="914400"/>
            <a:ext cx="8304359" cy="5638800"/>
          </a:xfrm>
          <a:prstGeom prst="rect">
            <a:avLst/>
          </a:prstGeom>
        </p:spPr>
        <p:txBody>
          <a:bodyPr/>
          <a:lstStyle/>
          <a:p>
            <a:pPr marL="463550" indent="-463550">
              <a:spcAft>
                <a:spcPts val="600"/>
              </a:spcAft>
              <a:buFont typeface="Arial" charset="0"/>
              <a:buChar char="•"/>
            </a:pPr>
            <a:r>
              <a:rPr lang="en-US" sz="1800" b="1" dirty="0"/>
              <a:t>Recognition of the role of SAIs </a:t>
            </a:r>
            <a:r>
              <a:rPr lang="en-US" sz="1800" dirty="0"/>
              <a:t>(UN resolutions, AAAA) and INTOSAI strategic direction.</a:t>
            </a:r>
          </a:p>
          <a:p>
            <a:pPr marL="463550" indent="-463550">
              <a:spcAft>
                <a:spcPts val="600"/>
              </a:spcAft>
              <a:buFont typeface="Arial" charset="0"/>
              <a:buChar char="•"/>
            </a:pPr>
            <a:r>
              <a:rPr lang="en-US" sz="1800" b="1" dirty="0"/>
              <a:t>SAIs are part of the SDG implementation and follow-up and review ecosystem</a:t>
            </a:r>
            <a:r>
              <a:rPr lang="en-US" sz="1800" dirty="0"/>
              <a:t> </a:t>
            </a:r>
            <a:r>
              <a:rPr lang="en-US" sz="1800" b="1" dirty="0"/>
              <a:t>at the national level </a:t>
            </a:r>
            <a:r>
              <a:rPr lang="en-US" sz="1800" dirty="0"/>
              <a:t>- Proactively reach out to government and stakeholders to inquire about SDG implementation and to advocate SAI role.</a:t>
            </a:r>
          </a:p>
          <a:p>
            <a:pPr marL="463550" indent="-463550">
              <a:spcAft>
                <a:spcPts val="600"/>
              </a:spcAft>
              <a:buFont typeface="Arial" charset="0"/>
              <a:buChar char="•"/>
            </a:pPr>
            <a:r>
              <a:rPr lang="en-US" sz="1800" b="1" dirty="0"/>
              <a:t>Clear value of SDG audits </a:t>
            </a:r>
            <a:r>
              <a:rPr lang="en-US" sz="1800" dirty="0"/>
              <a:t>(e.g., auditing </a:t>
            </a:r>
            <a:r>
              <a:rPr lang="en-US" sz="1800" dirty="0" err="1"/>
              <a:t>MoI</a:t>
            </a:r>
            <a:r>
              <a:rPr lang="en-US" sz="1800" dirty="0"/>
              <a:t> and use of resources; auditing preparedness to provide baselines for reviewing implementation).</a:t>
            </a:r>
          </a:p>
          <a:p>
            <a:pPr marL="463550" indent="-463550">
              <a:spcAft>
                <a:spcPts val="600"/>
              </a:spcAft>
              <a:buFont typeface="Arial" charset="0"/>
              <a:buChar char="•"/>
            </a:pPr>
            <a:r>
              <a:rPr lang="en-US" sz="1800" dirty="0"/>
              <a:t>Adoption of </a:t>
            </a:r>
            <a:r>
              <a:rPr lang="en-US" sz="1800" b="1" dirty="0" err="1"/>
              <a:t>WoG</a:t>
            </a:r>
            <a:r>
              <a:rPr lang="en-US" sz="1800" b="1" dirty="0"/>
              <a:t> approach </a:t>
            </a:r>
            <a:r>
              <a:rPr lang="en-US" sz="1800" dirty="0"/>
              <a:t>by governments provides opportunities for new audit methodologies and approaches to assess governance complexity.</a:t>
            </a:r>
          </a:p>
          <a:p>
            <a:pPr marL="463550" indent="-463550">
              <a:spcAft>
                <a:spcPts val="600"/>
              </a:spcAft>
              <a:buFont typeface="Arial" charset="0"/>
              <a:buChar char="•"/>
            </a:pPr>
            <a:r>
              <a:rPr lang="en-US" sz="1800" b="1" dirty="0"/>
              <a:t>SAIs have accumulated experience </a:t>
            </a:r>
            <a:r>
              <a:rPr lang="mr-IN" sz="1800" dirty="0"/>
              <a:t>–</a:t>
            </a:r>
            <a:r>
              <a:rPr lang="en-US" sz="1800" dirty="0"/>
              <a:t> “auditing SDGs w/o knowing it”.</a:t>
            </a:r>
          </a:p>
          <a:p>
            <a:pPr marL="463550" indent="-463550">
              <a:spcAft>
                <a:spcPts val="600"/>
              </a:spcAft>
              <a:buFont typeface="Arial" charset="0"/>
              <a:buChar char="•"/>
            </a:pPr>
            <a:r>
              <a:rPr lang="en-US" sz="1800" b="1" dirty="0"/>
              <a:t>Contribution to SDG follow-up and review at different levels</a:t>
            </a:r>
            <a:r>
              <a:rPr lang="en-US" sz="1800" dirty="0"/>
              <a:t>:</a:t>
            </a:r>
          </a:p>
          <a:p>
            <a:pPr marL="895550" lvl="1" indent="-463550">
              <a:spcAft>
                <a:spcPts val="600"/>
              </a:spcAft>
              <a:buFont typeface="Arial" charset="0"/>
              <a:buChar char="•"/>
            </a:pPr>
            <a:r>
              <a:rPr lang="en-US" sz="1600" b="1" dirty="0"/>
              <a:t>National</a:t>
            </a:r>
            <a:r>
              <a:rPr lang="en-US" sz="1600" dirty="0"/>
              <a:t>: Each country decides how to review and report on progress. Government can decide to engage the SAI. SAIs could advocate role and engage with stakeholders to contribute to national reviews.</a:t>
            </a:r>
          </a:p>
          <a:p>
            <a:pPr marL="895550" lvl="1" indent="-463550">
              <a:spcAft>
                <a:spcPts val="600"/>
              </a:spcAft>
              <a:buFont typeface="Arial" charset="0"/>
              <a:buChar char="•"/>
            </a:pPr>
            <a:r>
              <a:rPr lang="en-US" sz="1600" b="1" dirty="0"/>
              <a:t>Regional</a:t>
            </a:r>
            <a:r>
              <a:rPr lang="en-US" sz="1600" dirty="0"/>
              <a:t>: Collaboration with UN Regional Commissions and regional mechanisms.</a:t>
            </a:r>
          </a:p>
          <a:p>
            <a:pPr marL="895550" lvl="1" indent="-463550">
              <a:spcAft>
                <a:spcPts val="600"/>
              </a:spcAft>
              <a:buFont typeface="Arial" charset="0"/>
              <a:buChar char="•"/>
            </a:pPr>
            <a:r>
              <a:rPr lang="en-US" sz="1600" b="1" dirty="0"/>
              <a:t>Global</a:t>
            </a:r>
            <a:r>
              <a:rPr lang="en-US" sz="1600" dirty="0"/>
              <a:t>: SAIs could contribute to the VNRs in different forms. Through INTOSAI, provide inputs to the HLPF on progress towards the SDGs from the SAI perspective.</a:t>
            </a:r>
          </a:p>
          <a:p>
            <a:pPr marL="895550" lvl="1" indent="-463550">
              <a:spcAft>
                <a:spcPts val="600"/>
              </a:spcAft>
              <a:buFont typeface="Arial" charset="0"/>
              <a:buChar char="•"/>
            </a:pPr>
            <a:endParaRPr lang="en-US" sz="1800" dirty="0"/>
          </a:p>
          <a:p>
            <a:pPr marL="463550" indent="-463550">
              <a:spcAft>
                <a:spcPts val="600"/>
              </a:spcAft>
              <a:buFont typeface="Arial" charset="0"/>
              <a:buChar char="•"/>
            </a:pPr>
            <a:endParaRPr lang="en-US" sz="1800" dirty="0"/>
          </a:p>
          <a:p>
            <a:pPr marL="463550"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642581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itle 1"/>
          <p:cNvSpPr txBox="1">
            <a:spLocks noGrp="1"/>
          </p:cNvSpPr>
          <p:nvPr>
            <p:ph type="title"/>
          </p:nvPr>
        </p:nvSpPr>
        <p:spPr/>
        <p:txBody>
          <a:bodyPr/>
          <a:lstStyle/>
          <a:p>
            <a:pPr algn="ctr" eaLnBrk="1">
              <a:buSzPct val="45000"/>
              <a:buFont typeface="StarSymbol"/>
              <a:buNone/>
            </a:pPr>
            <a:r>
              <a:rPr lang="en-US" sz="2800" dirty="0">
                <a:solidFill>
                  <a:srgbClr val="4F81BD"/>
                </a:solidFill>
                <a:latin typeface="Calibri" pitchFamily="34" charset="0"/>
                <a:ea typeface="+mn-ea"/>
                <a:cs typeface="Arial" charset="0"/>
              </a:rPr>
              <a:t>Follow-up and review at global level -HLPF</a:t>
            </a:r>
          </a:p>
        </p:txBody>
      </p:sp>
      <p:sp>
        <p:nvSpPr>
          <p:cNvPr id="3" name="Rectangle 3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a:p>
        </p:txBody>
      </p:sp>
      <p:grpSp>
        <p:nvGrpSpPr>
          <p:cNvPr id="22" name="Group 21"/>
          <p:cNvGrpSpPr/>
          <p:nvPr/>
        </p:nvGrpSpPr>
        <p:grpSpPr>
          <a:xfrm>
            <a:off x="1277029" y="1160040"/>
            <a:ext cx="8229600" cy="5259087"/>
            <a:chOff x="152400" y="609600"/>
            <a:chExt cx="9144000" cy="6309360"/>
          </a:xfrm>
        </p:grpSpPr>
        <p:sp>
          <p:nvSpPr>
            <p:cNvPr id="2" name="TextBox 1"/>
            <p:cNvSpPr txBox="1"/>
            <p:nvPr/>
          </p:nvSpPr>
          <p:spPr>
            <a:xfrm>
              <a:off x="2824223" y="1446835"/>
              <a:ext cx="184731" cy="369332"/>
            </a:xfrm>
            <a:prstGeom prst="rect">
              <a:avLst/>
            </a:prstGeom>
            <a:noFill/>
          </p:spPr>
          <p:txBody>
            <a:bodyPr wrap="none" rtlCol="0">
              <a:spAutoFit/>
            </a:bodyPr>
            <a:lstStyle/>
            <a:p>
              <a:endParaRPr lang="es-ES_tradnl" dirty="0"/>
            </a:p>
          </p:txBody>
        </p:sp>
        <p:grpSp>
          <p:nvGrpSpPr>
            <p:cNvPr id="5" name="Group 4"/>
            <p:cNvGrpSpPr/>
            <p:nvPr/>
          </p:nvGrpSpPr>
          <p:grpSpPr>
            <a:xfrm>
              <a:off x="3635375" y="2098040"/>
              <a:ext cx="1828800" cy="4820920"/>
              <a:chOff x="1942617" y="1107164"/>
              <a:chExt cx="1668143" cy="1386519"/>
            </a:xfrm>
          </p:grpSpPr>
          <p:sp>
            <p:nvSpPr>
              <p:cNvPr id="6" name="Up Arrow 5"/>
              <p:cNvSpPr/>
              <p:nvPr/>
            </p:nvSpPr>
            <p:spPr>
              <a:xfrm>
                <a:off x="2463911" y="1107164"/>
                <a:ext cx="321861" cy="980689"/>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2"/>
              <p:cNvSpPr txBox="1">
                <a:spLocks noChangeArrowheads="1"/>
              </p:cNvSpPr>
              <p:nvPr/>
            </p:nvSpPr>
            <p:spPr bwMode="auto">
              <a:xfrm>
                <a:off x="1942617" y="2126217"/>
                <a:ext cx="1668143" cy="367466"/>
              </a:xfrm>
              <a:prstGeom prst="rect">
                <a:avLst/>
              </a:prstGeom>
              <a:solidFill>
                <a:schemeClr val="accent6">
                  <a:lumMod val="20000"/>
                  <a:lumOff val="80000"/>
                </a:schemeClr>
              </a:solid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AU" sz="1400" b="1">
                    <a:effectLst/>
                    <a:latin typeface="Calibri Light" charset="0"/>
                    <a:ea typeface="Calibri" charset="0"/>
                    <a:cs typeface="Times New Roman" charset="0"/>
                  </a:rPr>
                  <a:t>Regional reviews: </a:t>
                </a:r>
                <a:endParaRPr lang="en-US" sz="1100">
                  <a:effectLst/>
                  <a:latin typeface="Calibri" charset="0"/>
                  <a:ea typeface="Calibri" charset="0"/>
                  <a:cs typeface="Times New Roman" charset="0"/>
                </a:endParaRPr>
              </a:p>
              <a:p>
                <a:pPr marL="0" marR="0" algn="ctr">
                  <a:lnSpc>
                    <a:spcPct val="107000"/>
                  </a:lnSpc>
                  <a:spcBef>
                    <a:spcPts val="0"/>
                  </a:spcBef>
                  <a:spcAft>
                    <a:spcPts val="0"/>
                  </a:spcAft>
                </a:pPr>
                <a:r>
                  <a:rPr lang="en-AU" sz="1400" b="1">
                    <a:effectLst/>
                    <a:latin typeface="Calibri Light" charset="0"/>
                    <a:ea typeface="Calibri" charset="0"/>
                    <a:cs typeface="Times New Roman" charset="0"/>
                  </a:rPr>
                  <a:t>Based on regional and/or global indicators</a:t>
                </a:r>
                <a:endParaRPr lang="en-US" sz="1100">
                  <a:effectLst/>
                  <a:latin typeface="Calibri" charset="0"/>
                  <a:ea typeface="Calibri" charset="0"/>
                  <a:cs typeface="Times New Roman" charset="0"/>
                </a:endParaRPr>
              </a:p>
            </p:txBody>
          </p:sp>
        </p:grpSp>
        <p:sp>
          <p:nvSpPr>
            <p:cNvPr id="8" name="Text Box 2"/>
            <p:cNvSpPr txBox="1">
              <a:spLocks noChangeArrowheads="1"/>
            </p:cNvSpPr>
            <p:nvPr/>
          </p:nvSpPr>
          <p:spPr bwMode="auto">
            <a:xfrm>
              <a:off x="2758440" y="723900"/>
              <a:ext cx="2514600" cy="914400"/>
            </a:xfrm>
            <a:prstGeom prst="rect">
              <a:avLst/>
            </a:prstGeom>
            <a:solidFill>
              <a:schemeClr val="accent4">
                <a:lumMod val="20000"/>
                <a:lumOff val="80000"/>
              </a:schemeClr>
            </a:solid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AU" sz="1600" b="1" dirty="0">
                  <a:effectLst/>
                  <a:latin typeface="Calibri Light" charset="0"/>
                  <a:ea typeface="Calibri" charset="0"/>
                  <a:cs typeface="Times New Roman" charset="0"/>
                </a:rPr>
                <a:t>High-level Political Forum</a:t>
              </a:r>
              <a:br>
                <a:rPr lang="en-AU" sz="1600" b="1" dirty="0">
                  <a:effectLst/>
                  <a:latin typeface="Calibri Light" charset="0"/>
                  <a:ea typeface="Calibri" charset="0"/>
                  <a:cs typeface="Times New Roman" charset="0"/>
                </a:rPr>
              </a:br>
              <a:r>
                <a:rPr lang="en-AU" sz="1600" b="1" dirty="0">
                  <a:effectLst/>
                  <a:latin typeface="Calibri Light" charset="0"/>
                  <a:ea typeface="Calibri" charset="0"/>
                  <a:cs typeface="Times New Roman" charset="0"/>
                </a:rPr>
                <a:t>(HLPF)</a:t>
              </a:r>
              <a:endParaRPr lang="en-US" sz="1100" dirty="0">
                <a:effectLst/>
                <a:latin typeface="Calibri" charset="0"/>
                <a:ea typeface="Calibri" charset="0"/>
                <a:cs typeface="Times New Roman" charset="0"/>
              </a:endParaRPr>
            </a:p>
          </p:txBody>
        </p:sp>
        <p:sp>
          <p:nvSpPr>
            <p:cNvPr id="9" name="Text Box 2"/>
            <p:cNvSpPr txBox="1">
              <a:spLocks noChangeArrowheads="1"/>
            </p:cNvSpPr>
            <p:nvPr/>
          </p:nvSpPr>
          <p:spPr bwMode="auto">
            <a:xfrm>
              <a:off x="6416039" y="723900"/>
              <a:ext cx="2149787" cy="1531665"/>
            </a:xfrm>
            <a:prstGeom prst="rect">
              <a:avLst/>
            </a:prstGeom>
            <a:solidFill>
              <a:srgbClr val="CCCC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AU" sz="1400" dirty="0">
                  <a:latin typeface="Calibri Light" charset="0"/>
                  <a:ea typeface="Calibri" charset="0"/>
                  <a:cs typeface="Times New Roman" charset="0"/>
                </a:rPr>
                <a:t>SDG Progress Report (annual)</a:t>
              </a:r>
            </a:p>
            <a:p>
              <a:pPr marL="0" marR="0">
                <a:lnSpc>
                  <a:spcPct val="107000"/>
                </a:lnSpc>
                <a:spcBef>
                  <a:spcPts val="0"/>
                </a:spcBef>
                <a:spcAft>
                  <a:spcPts val="0"/>
                </a:spcAft>
              </a:pPr>
              <a:r>
                <a:rPr lang="en-US" sz="1400" dirty="0">
                  <a:latin typeface="Calibri Light" charset="0"/>
                  <a:ea typeface="Calibri" charset="0"/>
                  <a:cs typeface="Times New Roman" charset="0"/>
                </a:rPr>
                <a:t>Global Sustainable Development Report (GSDR) (4 years)</a:t>
              </a:r>
            </a:p>
            <a:p>
              <a:pPr marL="0" marR="0">
                <a:lnSpc>
                  <a:spcPct val="107000"/>
                </a:lnSpc>
                <a:spcBef>
                  <a:spcPts val="0"/>
                </a:spcBef>
                <a:spcAft>
                  <a:spcPts val="0"/>
                </a:spcAft>
              </a:pPr>
              <a:r>
                <a:rPr lang="en-AU" sz="1100" dirty="0">
                  <a:effectLst/>
                  <a:latin typeface="Calibri" charset="0"/>
                  <a:ea typeface="Calibri" charset="0"/>
                  <a:cs typeface="Times New Roman" charset="0"/>
                </a:rPr>
                <a:t> </a:t>
              </a:r>
              <a:endParaRPr lang="en-US" sz="1100" dirty="0">
                <a:effectLst/>
                <a:latin typeface="Calibri" charset="0"/>
                <a:ea typeface="Calibri" charset="0"/>
                <a:cs typeface="Times New Roman" charset="0"/>
              </a:endParaRPr>
            </a:p>
          </p:txBody>
        </p:sp>
        <p:sp>
          <p:nvSpPr>
            <p:cNvPr id="10" name="Left Arrow 9"/>
            <p:cNvSpPr/>
            <p:nvPr/>
          </p:nvSpPr>
          <p:spPr>
            <a:xfrm flipV="1">
              <a:off x="5387340" y="952500"/>
              <a:ext cx="942340" cy="34290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2"/>
            <p:cNvSpPr txBox="1">
              <a:spLocks noChangeArrowheads="1"/>
            </p:cNvSpPr>
            <p:nvPr/>
          </p:nvSpPr>
          <p:spPr bwMode="auto">
            <a:xfrm>
              <a:off x="5358765" y="3124200"/>
              <a:ext cx="1931035" cy="1488440"/>
            </a:xfrm>
            <a:prstGeom prst="rect">
              <a:avLst/>
            </a:prstGeom>
            <a:solidFill>
              <a:srgbClr val="CC99FF"/>
            </a:solid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AU" sz="1400" dirty="0">
                  <a:effectLst/>
                  <a:latin typeface="Calibri Light" charset="0"/>
                  <a:ea typeface="Calibri" charset="0"/>
                  <a:cs typeface="Times New Roman" charset="0"/>
                </a:rPr>
                <a:t/>
              </a:r>
              <a:br>
                <a:rPr lang="en-AU" sz="1400" dirty="0">
                  <a:effectLst/>
                  <a:latin typeface="Calibri Light" charset="0"/>
                  <a:ea typeface="Calibri" charset="0"/>
                  <a:cs typeface="Times New Roman" charset="0"/>
                </a:rPr>
              </a:br>
              <a:r>
                <a:rPr lang="en-AU" sz="1400" b="1" dirty="0">
                  <a:effectLst/>
                  <a:latin typeface="Calibri Light" charset="0"/>
                  <a:ea typeface="Calibri" charset="0"/>
                  <a:cs typeface="Times New Roman" charset="0"/>
                </a:rPr>
                <a:t>Thematic/Goal reviews</a:t>
              </a:r>
              <a:r>
                <a:rPr lang="en-AU" sz="1400" dirty="0">
                  <a:effectLst/>
                  <a:latin typeface="Calibri Light" charset="0"/>
                  <a:ea typeface="Calibri" charset="0"/>
                  <a:cs typeface="Times New Roman" charset="0"/>
                </a:rPr>
                <a:t>: based on thematic indicators</a:t>
              </a:r>
              <a:endParaRPr lang="en-US" sz="1100" dirty="0">
                <a:effectLst/>
                <a:latin typeface="Calibri" charset="0"/>
                <a:ea typeface="Calibri" charset="0"/>
                <a:cs typeface="Times New Roman" charset="0"/>
              </a:endParaRPr>
            </a:p>
          </p:txBody>
        </p:sp>
        <p:sp>
          <p:nvSpPr>
            <p:cNvPr id="12" name="Bent Arrow 11"/>
            <p:cNvSpPr/>
            <p:nvPr/>
          </p:nvSpPr>
          <p:spPr>
            <a:xfrm flipH="1">
              <a:off x="5387340" y="1295400"/>
              <a:ext cx="800100" cy="1714500"/>
            </a:xfrm>
            <a:prstGeom prst="bentArrow">
              <a:avLst/>
            </a:prstGeom>
            <a:solidFill>
              <a:schemeClr val="accent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
            <p:cNvSpPr txBox="1">
              <a:spLocks noChangeArrowheads="1"/>
            </p:cNvSpPr>
            <p:nvPr/>
          </p:nvSpPr>
          <p:spPr bwMode="auto">
            <a:xfrm>
              <a:off x="1018540" y="3009900"/>
              <a:ext cx="1993900" cy="1143000"/>
            </a:xfrm>
            <a:prstGeom prst="rect">
              <a:avLst/>
            </a:prstGeom>
            <a:solidFill>
              <a:schemeClr val="tx2">
                <a:lumMod val="40000"/>
                <a:lumOff val="60000"/>
              </a:schemeClr>
            </a:solidFill>
            <a:ln w="9525">
              <a:noFill/>
              <a:miter lim="800000"/>
              <a:headEnd/>
              <a:tailEnd/>
            </a:ln>
          </p:spPr>
          <p:txBody>
            <a:bodyPr rot="0" vert="horz" wrap="square" lIns="91440" tIns="45720" rIns="91440" bIns="45720" anchor="t" anchorCtr="0">
              <a:noAutofit/>
            </a:bodyPr>
            <a:lstStyle/>
            <a:p>
              <a:pPr marL="114300" marR="0" indent="-114300">
                <a:lnSpc>
                  <a:spcPct val="107000"/>
                </a:lnSpc>
                <a:spcBef>
                  <a:spcPts val="0"/>
                </a:spcBef>
                <a:spcAft>
                  <a:spcPts val="0"/>
                </a:spcAft>
              </a:pPr>
              <a:r>
                <a:rPr lang="en-AU" sz="1100" dirty="0">
                  <a:effectLst/>
                  <a:latin typeface="Calibri Light" charset="0"/>
                  <a:ea typeface="Calibri" charset="0"/>
                  <a:cs typeface="Times New Roman" charset="0"/>
                </a:rPr>
                <a:t>    </a:t>
              </a:r>
              <a:r>
                <a:rPr lang="en-AU" sz="1400" dirty="0">
                  <a:effectLst/>
                  <a:latin typeface="Calibri Light" charset="0"/>
                  <a:ea typeface="Calibri" charset="0"/>
                  <a:cs typeface="Times New Roman" charset="0"/>
                </a:rPr>
                <a:t>Financing for Development Forum: Additional indicators on FFD</a:t>
              </a:r>
              <a:endParaRPr lang="en-US" sz="1100" dirty="0">
                <a:effectLst/>
                <a:latin typeface="Calibri" charset="0"/>
                <a:ea typeface="Calibri" charset="0"/>
                <a:cs typeface="Times New Roman" charset="0"/>
              </a:endParaRPr>
            </a:p>
          </p:txBody>
        </p:sp>
        <p:sp>
          <p:nvSpPr>
            <p:cNvPr id="14" name="Text Box 2"/>
            <p:cNvSpPr txBox="1">
              <a:spLocks noChangeArrowheads="1"/>
            </p:cNvSpPr>
            <p:nvPr/>
          </p:nvSpPr>
          <p:spPr bwMode="auto">
            <a:xfrm>
              <a:off x="1591310" y="4267200"/>
              <a:ext cx="1943100" cy="1257300"/>
            </a:xfrm>
            <a:prstGeom prst="rect">
              <a:avLst/>
            </a:prstGeom>
            <a:solidFill>
              <a:schemeClr val="accent1">
                <a:lumMod val="50000"/>
              </a:schemeClr>
            </a:solid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AU" sz="1400" b="1">
                  <a:solidFill>
                    <a:srgbClr val="FFFFFF"/>
                  </a:solidFill>
                  <a:effectLst/>
                  <a:latin typeface="Calibri Light" charset="0"/>
                  <a:ea typeface="Calibri" charset="0"/>
                  <a:cs typeface="Times New Roman" charset="0"/>
                </a:rPr>
                <a:t>National SDG reports: </a:t>
              </a:r>
              <a:endParaRPr lang="en-US" sz="1100">
                <a:effectLst/>
                <a:latin typeface="Calibri" charset="0"/>
                <a:ea typeface="Calibri" charset="0"/>
                <a:cs typeface="Times New Roman" charset="0"/>
              </a:endParaRPr>
            </a:p>
            <a:p>
              <a:pPr marL="0" marR="0" algn="ctr">
                <a:lnSpc>
                  <a:spcPct val="107000"/>
                </a:lnSpc>
                <a:spcBef>
                  <a:spcPts val="0"/>
                </a:spcBef>
                <a:spcAft>
                  <a:spcPts val="0"/>
                </a:spcAft>
              </a:pPr>
              <a:r>
                <a:rPr lang="en-AU" sz="1400" b="1">
                  <a:solidFill>
                    <a:srgbClr val="FFFFFF"/>
                  </a:solidFill>
                  <a:effectLst/>
                  <a:latin typeface="Calibri Light" charset="0"/>
                  <a:ea typeface="Calibri" charset="0"/>
                  <a:cs typeface="Times New Roman" charset="0"/>
                </a:rPr>
                <a:t>Based on national indicators</a:t>
              </a:r>
              <a:endParaRPr lang="en-US" sz="1100">
                <a:effectLst/>
                <a:latin typeface="Calibri" charset="0"/>
                <a:ea typeface="Calibri" charset="0"/>
                <a:cs typeface="Times New Roman" charset="0"/>
              </a:endParaRPr>
            </a:p>
          </p:txBody>
        </p:sp>
        <p:sp>
          <p:nvSpPr>
            <p:cNvPr id="15" name="Bent Arrow 14"/>
            <p:cNvSpPr/>
            <p:nvPr/>
          </p:nvSpPr>
          <p:spPr>
            <a:xfrm>
              <a:off x="1844040" y="1181100"/>
              <a:ext cx="813435" cy="1714500"/>
            </a:xfrm>
            <a:prstGeom prst="bentArrow">
              <a:avLst>
                <a:gd name="adj1" fmla="val 25000"/>
                <a:gd name="adj2" fmla="val 25000"/>
                <a:gd name="adj3" fmla="val 25000"/>
                <a:gd name="adj4" fmla="val 29699"/>
              </a:avLst>
            </a:prstGeom>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Text Box 2"/>
            <p:cNvSpPr txBox="1">
              <a:spLocks noChangeArrowheads="1"/>
            </p:cNvSpPr>
            <p:nvPr/>
          </p:nvSpPr>
          <p:spPr bwMode="auto">
            <a:xfrm>
              <a:off x="243840" y="723900"/>
              <a:ext cx="1485900" cy="1714500"/>
            </a:xfrm>
            <a:prstGeom prst="rect">
              <a:avLst/>
            </a:prstGeom>
            <a:solidFill>
              <a:srgbClr val="CCCC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AU" sz="1400" b="1">
                  <a:effectLst/>
                  <a:latin typeface="Calibri Light" charset="0"/>
                  <a:ea typeface="Calibri" charset="0"/>
                  <a:cs typeface="Times New Roman" charset="0"/>
                </a:rPr>
                <a:t>National voluntary presentations: with or without national indicators</a:t>
              </a:r>
              <a:endParaRPr lang="en-US" sz="1100">
                <a:effectLst/>
                <a:latin typeface="Calibri" charset="0"/>
                <a:ea typeface="Calibri" charset="0"/>
                <a:cs typeface="Times New Roman" charset="0"/>
              </a:endParaRPr>
            </a:p>
            <a:p>
              <a:pPr marL="0" marR="0">
                <a:lnSpc>
                  <a:spcPct val="107000"/>
                </a:lnSpc>
                <a:spcBef>
                  <a:spcPts val="0"/>
                </a:spcBef>
                <a:spcAft>
                  <a:spcPts val="0"/>
                </a:spcAft>
              </a:pPr>
              <a:r>
                <a:rPr lang="en-AU" sz="1100">
                  <a:effectLst/>
                  <a:latin typeface="Calibri" charset="0"/>
                  <a:ea typeface="Calibri" charset="0"/>
                  <a:cs typeface="Times New Roman" charset="0"/>
                </a:rPr>
                <a:t> </a:t>
              </a:r>
              <a:endParaRPr lang="en-US" sz="1100">
                <a:effectLst/>
                <a:latin typeface="Calibri" charset="0"/>
                <a:ea typeface="Calibri" charset="0"/>
                <a:cs typeface="Times New Roman" charset="0"/>
              </a:endParaRPr>
            </a:p>
          </p:txBody>
        </p:sp>
        <p:sp>
          <p:nvSpPr>
            <p:cNvPr id="17" name="Left Arrow 16"/>
            <p:cNvSpPr/>
            <p:nvPr/>
          </p:nvSpPr>
          <p:spPr>
            <a:xfrm rot="10800000" flipV="1">
              <a:off x="1844040" y="838200"/>
              <a:ext cx="828040" cy="34290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Straight Arrow Connector 17"/>
            <p:cNvCxnSpPr/>
            <p:nvPr/>
          </p:nvCxnSpPr>
          <p:spPr>
            <a:xfrm flipV="1">
              <a:off x="3285067" y="1866901"/>
              <a:ext cx="44873" cy="2400299"/>
            </a:xfrm>
            <a:prstGeom prst="straightConnector1">
              <a:avLst/>
            </a:prstGeom>
            <a:ln w="28575" cmpd="sng">
              <a:prstDash val="sysDash"/>
              <a:tailEnd type="arrow"/>
            </a:ln>
          </p:spPr>
          <p:style>
            <a:lnRef idx="2">
              <a:schemeClr val="accent1"/>
            </a:lnRef>
            <a:fillRef idx="0">
              <a:schemeClr val="accent1"/>
            </a:fillRef>
            <a:effectRef idx="1">
              <a:schemeClr val="accent1"/>
            </a:effectRef>
            <a:fontRef idx="minor">
              <a:schemeClr val="tx1"/>
            </a:fontRef>
          </p:style>
        </p:cxnSp>
        <p:sp>
          <p:nvSpPr>
            <p:cNvPr id="19" name="Bent Arrow 18"/>
            <p:cNvSpPr/>
            <p:nvPr/>
          </p:nvSpPr>
          <p:spPr>
            <a:xfrm rot="16200000">
              <a:off x="-446723" y="3473768"/>
              <a:ext cx="2869565" cy="798830"/>
            </a:xfrm>
            <a:prstGeom prst="bentArrow">
              <a:avLst>
                <a:gd name="adj1" fmla="val 25000"/>
                <a:gd name="adj2" fmla="val 16399"/>
                <a:gd name="adj3" fmla="val 23410"/>
                <a:gd name="adj4" fmla="val 29699"/>
              </a:avLst>
            </a:prstGeom>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20" name="Rectangle 4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grpSp>
      <p:sp>
        <p:nvSpPr>
          <p:cNvPr id="21" name="Rectangle 42"/>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a:p>
        </p:txBody>
      </p:sp>
      <p:sp>
        <p:nvSpPr>
          <p:cNvPr id="24" name="Star: 5 Points 23"/>
          <p:cNvSpPr/>
          <p:nvPr/>
        </p:nvSpPr>
        <p:spPr>
          <a:xfrm>
            <a:off x="2343170" y="1160040"/>
            <a:ext cx="228878" cy="228878"/>
          </a:xfrm>
          <a:prstGeom prst="star5">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tar: 5 Points 25"/>
          <p:cNvSpPr/>
          <p:nvPr/>
        </p:nvSpPr>
        <p:spPr>
          <a:xfrm>
            <a:off x="5885605" y="5926763"/>
            <a:ext cx="228878" cy="228878"/>
          </a:xfrm>
          <a:prstGeom prst="star5">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tar: 5 Points 26"/>
          <p:cNvSpPr/>
          <p:nvPr/>
        </p:nvSpPr>
        <p:spPr>
          <a:xfrm>
            <a:off x="7543800" y="4203768"/>
            <a:ext cx="228878" cy="228878"/>
          </a:xfrm>
          <a:prstGeom prst="star5">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tar: 5 Points 27"/>
          <p:cNvSpPr/>
          <p:nvPr/>
        </p:nvSpPr>
        <p:spPr>
          <a:xfrm>
            <a:off x="4140935" y="4841305"/>
            <a:ext cx="228878" cy="228878"/>
          </a:xfrm>
          <a:prstGeom prst="star5">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0038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85720" y="152400"/>
            <a:ext cx="6553200" cy="523220"/>
          </a:xfrm>
          <a:prstGeom prst="rect">
            <a:avLst/>
          </a:prstGeom>
          <a:noFill/>
        </p:spPr>
        <p:txBody>
          <a:bodyPr wrap="square" rtlCol="0">
            <a:spAutoFit/>
          </a:bodyPr>
          <a:lstStyle/>
          <a:p>
            <a:pPr algn="ctr"/>
            <a:r>
              <a:rPr lang="en-US" sz="2800" b="1" dirty="0">
                <a:solidFill>
                  <a:srgbClr val="4F81BD"/>
                </a:solidFill>
                <a:ea typeface="Questrial" pitchFamily="2"/>
                <a:cs typeface="Questrial" pitchFamily="2"/>
              </a:rPr>
              <a:t>But also some challenges</a:t>
            </a:r>
          </a:p>
        </p:txBody>
      </p:sp>
      <p:sp>
        <p:nvSpPr>
          <p:cNvPr id="4" name="Content Placeholder 5"/>
          <p:cNvSpPr>
            <a:spLocks noGrp="1"/>
          </p:cNvSpPr>
          <p:nvPr>
            <p:ph sz="half" idx="4294967295"/>
          </p:nvPr>
        </p:nvSpPr>
        <p:spPr>
          <a:xfrm>
            <a:off x="685800" y="914400"/>
            <a:ext cx="8458200" cy="5791200"/>
          </a:xfrm>
          <a:prstGeom prst="rect">
            <a:avLst/>
          </a:prstGeom>
        </p:spPr>
        <p:txBody>
          <a:bodyPr/>
          <a:lstStyle/>
          <a:p>
            <a:pPr marL="463550" indent="-463550">
              <a:spcAft>
                <a:spcPts val="600"/>
              </a:spcAft>
              <a:buFont typeface="Arial" charset="0"/>
              <a:buChar char="•"/>
            </a:pPr>
            <a:r>
              <a:rPr lang="en-US" sz="1800" b="1" dirty="0"/>
              <a:t>Low awareness</a:t>
            </a:r>
            <a:r>
              <a:rPr lang="en-US" sz="1800" dirty="0"/>
              <a:t> of SDGs in government, SAIs and society.</a:t>
            </a:r>
          </a:p>
          <a:p>
            <a:pPr marL="463550" indent="-463550">
              <a:spcAft>
                <a:spcPts val="600"/>
              </a:spcAft>
              <a:buFont typeface="Arial" charset="0"/>
              <a:buChar char="•"/>
            </a:pPr>
            <a:r>
              <a:rPr lang="en-US" sz="1800" b="1" dirty="0"/>
              <a:t>SAIs have different mandates </a:t>
            </a:r>
            <a:r>
              <a:rPr lang="en-US" sz="1800" dirty="0"/>
              <a:t>(e.g., performance audit) </a:t>
            </a:r>
            <a:r>
              <a:rPr lang="mr-IN" sz="1800" dirty="0"/>
              <a:t>–</a:t>
            </a:r>
            <a:r>
              <a:rPr lang="en-US" sz="1800" dirty="0"/>
              <a:t> reflect on different roles, responsibilities and contributions.</a:t>
            </a:r>
          </a:p>
          <a:p>
            <a:pPr marL="463550" indent="-463550">
              <a:spcAft>
                <a:spcPts val="600"/>
              </a:spcAft>
              <a:buFont typeface="Arial" charset="0"/>
              <a:buChar char="•"/>
            </a:pPr>
            <a:r>
              <a:rPr lang="en-US" sz="1800" b="1" dirty="0"/>
              <a:t>Distinctiveness of auditing SDGs </a:t>
            </a:r>
            <a:r>
              <a:rPr lang="mr-IN" sz="1800" dirty="0"/>
              <a:t>–</a:t>
            </a:r>
            <a:r>
              <a:rPr lang="en-US" sz="1800" dirty="0"/>
              <a:t> new approaches require enhanced capacities and resources: </a:t>
            </a:r>
          </a:p>
          <a:p>
            <a:pPr marL="633413" lvl="1" indent="-322263"/>
            <a:r>
              <a:rPr lang="en-GB" sz="1600" b="1" dirty="0"/>
              <a:t>Examine complexity and interconnections</a:t>
            </a:r>
            <a:r>
              <a:rPr lang="en-GB" sz="1600" dirty="0"/>
              <a:t> - SDG audits have to look at the interconnections between goals and targets. This requires a focus on outcomes and examining interconnected and boundary spanning issues instead of looking at individual programmes, projects and agencies as silos.</a:t>
            </a:r>
          </a:p>
          <a:p>
            <a:pPr marL="633413" lvl="1" indent="-322263"/>
            <a:r>
              <a:rPr lang="en-GB" sz="1600" b="1" dirty="0"/>
              <a:t>Wide stakeholder engagement in the audit process </a:t>
            </a:r>
            <a:r>
              <a:rPr lang="en-GB" sz="1600" b="1" spc="-40" dirty="0"/>
              <a:t>-</a:t>
            </a:r>
            <a:r>
              <a:rPr lang="en-GB" sz="1600" spc="-40" dirty="0"/>
              <a:t> SAIs have to look beyond traditional mechanisms of collecting evidence and consult with a wider set of stakeholders throughout the audit process, while preventing bias and preserving independence.</a:t>
            </a:r>
          </a:p>
          <a:p>
            <a:pPr marL="633413" lvl="1" indent="-322263"/>
            <a:r>
              <a:rPr lang="en-GB" sz="1600" b="1" dirty="0"/>
              <a:t>Focus on inclusiveness</a:t>
            </a:r>
            <a:r>
              <a:rPr lang="en-GB" sz="1600" dirty="0"/>
              <a:t> - expand traditional effectiveness questions to ask about issues of inclusiveness and how these have been met.</a:t>
            </a:r>
          </a:p>
          <a:p>
            <a:pPr marL="633413" lvl="1" indent="-322263"/>
            <a:r>
              <a:rPr lang="en-GB" sz="1600" b="1" dirty="0"/>
              <a:t>Audit performance information -</a:t>
            </a:r>
            <a:r>
              <a:rPr lang="en-GB" sz="1600" dirty="0"/>
              <a:t> When auditing SDG implementation, SAIs need to look at performance information and develop capacity and approaches for auditing performance information and performance measurement systems.</a:t>
            </a:r>
          </a:p>
          <a:p>
            <a:r>
              <a:rPr lang="en-GB" sz="1800" dirty="0"/>
              <a:t>Availability, quality and credibility of disaggregated data and how to leverage data tools.</a:t>
            </a:r>
            <a:endParaRPr lang="en-US" sz="1800" dirty="0"/>
          </a:p>
          <a:p>
            <a:pPr marL="463550" indent="-463550">
              <a:spcAft>
                <a:spcPts val="600"/>
              </a:spcAft>
              <a:buFont typeface="Arial" charset="0"/>
              <a:buChar char="•"/>
            </a:pPr>
            <a:endParaRPr lang="en-US" sz="1800" dirty="0"/>
          </a:p>
          <a:p>
            <a:pPr marL="463550"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51545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sz="half" idx="4294967295"/>
          </p:nvPr>
        </p:nvSpPr>
        <p:spPr>
          <a:xfrm>
            <a:off x="914400" y="1143000"/>
            <a:ext cx="8077200" cy="5181600"/>
          </a:xfrm>
          <a:prstGeom prst="rect">
            <a:avLst/>
          </a:prstGeom>
        </p:spPr>
        <p:txBody>
          <a:bodyPr/>
          <a:lstStyle/>
          <a:p>
            <a:pPr marL="342900" indent="-342900">
              <a:spcAft>
                <a:spcPts val="600"/>
              </a:spcAft>
              <a:buFont typeface="Arial" charset="0"/>
              <a:buChar char="•"/>
            </a:pPr>
            <a:r>
              <a:rPr lang="en-US" sz="1600" dirty="0"/>
              <a:t>Importance of taking a </a:t>
            </a:r>
            <a:r>
              <a:rPr lang="en-US" sz="1600" b="1" dirty="0"/>
              <a:t>strategic approach </a:t>
            </a:r>
            <a:r>
              <a:rPr lang="en-US" sz="1600" dirty="0"/>
              <a:t>to engaging with SDGs (value of SDG audits, outputs, capacities needed). </a:t>
            </a:r>
          </a:p>
          <a:p>
            <a:pPr marL="342900" indent="-342900">
              <a:spcAft>
                <a:spcPts val="600"/>
              </a:spcAft>
              <a:buFont typeface="Arial" charset="0"/>
              <a:buChar char="•"/>
            </a:pPr>
            <a:r>
              <a:rPr lang="en-US" sz="1600" dirty="0"/>
              <a:t>Extensive scope of the 2030 Agenda requires </a:t>
            </a:r>
            <a:r>
              <a:rPr lang="en-US" sz="1600" b="1" dirty="0"/>
              <a:t>prioritizing</a:t>
            </a:r>
            <a:r>
              <a:rPr lang="en-US" sz="1600" dirty="0"/>
              <a:t> SDG audits:</a:t>
            </a:r>
          </a:p>
          <a:p>
            <a:pPr marL="800100" indent="-342900">
              <a:spcAft>
                <a:spcPts val="600"/>
              </a:spcAft>
              <a:buFont typeface="Arial" charset="0"/>
              <a:buChar char="•"/>
            </a:pPr>
            <a:r>
              <a:rPr lang="en-US" sz="1600" dirty="0"/>
              <a:t>Not all SDGs at once: preparedness; government plans and objectives; risks that government objectives not achieved; VNR process; sets of SDGs (based on context and SAI priorities)</a:t>
            </a:r>
          </a:p>
          <a:p>
            <a:pPr marL="342900" indent="-342900">
              <a:spcAft>
                <a:spcPts val="600"/>
              </a:spcAft>
              <a:buFont typeface="Arial" charset="0"/>
              <a:buChar char="•"/>
            </a:pPr>
            <a:r>
              <a:rPr lang="en-US" sz="1600" dirty="0"/>
              <a:t>Embedding a </a:t>
            </a:r>
            <a:r>
              <a:rPr lang="en-US" sz="1600" b="1" dirty="0"/>
              <a:t>sustainable development perspective </a:t>
            </a:r>
            <a:r>
              <a:rPr lang="en-US" sz="1600" dirty="0"/>
              <a:t>into environmental auditing: </a:t>
            </a:r>
          </a:p>
          <a:p>
            <a:pPr marL="774900" lvl="1" indent="-342900">
              <a:spcAft>
                <a:spcPts val="600"/>
              </a:spcAft>
              <a:buFont typeface="Arial" charset="0"/>
              <a:buChar char="•"/>
            </a:pPr>
            <a:r>
              <a:rPr lang="en-US" sz="1600" dirty="0"/>
              <a:t>Integrated approach and SDG inter-linkages </a:t>
            </a:r>
            <a:r>
              <a:rPr lang="mr-IN" sz="1600" dirty="0"/>
              <a:t>–</a:t>
            </a:r>
            <a:r>
              <a:rPr lang="en-US" sz="1600" dirty="0"/>
              <a:t> selection (e.g., programs with integrated approach; sets of interlinked SDGs), conducting (e.g., social and economic dimensions)</a:t>
            </a:r>
          </a:p>
          <a:p>
            <a:pPr marL="342900" indent="-342900">
              <a:spcAft>
                <a:spcPts val="600"/>
              </a:spcAft>
              <a:buFont typeface="Arial" charset="0"/>
              <a:buChar char="•"/>
            </a:pPr>
            <a:r>
              <a:rPr lang="en-US" sz="1600" dirty="0"/>
              <a:t>Showing and effectively </a:t>
            </a:r>
            <a:r>
              <a:rPr lang="en-US" sz="1600" b="1" dirty="0"/>
              <a:t>communicating results</a:t>
            </a:r>
            <a:r>
              <a:rPr lang="en-US" sz="1600" dirty="0"/>
              <a:t>: </a:t>
            </a:r>
          </a:p>
          <a:p>
            <a:pPr marL="800100" indent="-342900">
              <a:spcAft>
                <a:spcPts val="600"/>
              </a:spcAft>
              <a:buFont typeface="Arial" charset="0"/>
              <a:buChar char="•"/>
            </a:pPr>
            <a:r>
              <a:rPr lang="en-US" sz="1600" dirty="0"/>
              <a:t>Aggregation of findings to provide inputs into follow-up and review processes </a:t>
            </a:r>
            <a:r>
              <a:rPr lang="mr-IN" sz="1600" dirty="0"/>
              <a:t>–</a:t>
            </a:r>
            <a:r>
              <a:rPr lang="en-US" sz="1600" dirty="0"/>
              <a:t> Who? How?</a:t>
            </a:r>
          </a:p>
          <a:p>
            <a:pPr marL="800100" indent="-342900">
              <a:spcAft>
                <a:spcPts val="600"/>
              </a:spcAft>
              <a:buFont typeface="Arial" charset="0"/>
              <a:buChar char="•"/>
            </a:pPr>
            <a:r>
              <a:rPr lang="en-US" sz="1600" dirty="0"/>
              <a:t>To whom? - Communicate to different audiences to show relevance, trigger remedial action and enhance trust and credibility</a:t>
            </a:r>
          </a:p>
          <a:p>
            <a:pPr marL="800100" indent="-342900">
              <a:spcAft>
                <a:spcPts val="600"/>
              </a:spcAft>
              <a:buFont typeface="Arial" charset="0"/>
              <a:buChar char="•"/>
            </a:pPr>
            <a:r>
              <a:rPr lang="en-US" sz="1600" dirty="0"/>
              <a:t>Importance of partnerships and collaboration</a:t>
            </a:r>
          </a:p>
          <a:p>
            <a:pPr marL="342900" indent="-342900">
              <a:spcAft>
                <a:spcPts val="600"/>
              </a:spcAft>
              <a:buFont typeface="Arial" charset="0"/>
              <a:buChar char="•"/>
            </a:pPr>
            <a:r>
              <a:rPr lang="en-US" sz="1600" dirty="0"/>
              <a:t>Enhancing SAI capacity by leveraging </a:t>
            </a:r>
            <a:r>
              <a:rPr lang="en-US" sz="1600" b="1" dirty="0"/>
              <a:t>knowledge-sharing and cooperative approaches.</a:t>
            </a:r>
          </a:p>
        </p:txBody>
      </p:sp>
      <p:sp>
        <p:nvSpPr>
          <p:cNvPr id="6" name="TextBox 5"/>
          <p:cNvSpPr txBox="1"/>
          <p:nvPr/>
        </p:nvSpPr>
        <p:spPr>
          <a:xfrm>
            <a:off x="1485720" y="152400"/>
            <a:ext cx="6553200" cy="523220"/>
          </a:xfrm>
          <a:prstGeom prst="rect">
            <a:avLst/>
          </a:prstGeom>
          <a:noFill/>
        </p:spPr>
        <p:txBody>
          <a:bodyPr wrap="square" rtlCol="0">
            <a:spAutoFit/>
          </a:bodyPr>
          <a:lstStyle/>
          <a:p>
            <a:pPr algn="ctr"/>
            <a:r>
              <a:rPr lang="en-US" sz="2800" b="1" dirty="0">
                <a:solidFill>
                  <a:srgbClr val="4F81BD"/>
                </a:solidFill>
                <a:ea typeface="Questrial" pitchFamily="2"/>
                <a:cs typeface="Questrial" pitchFamily="2"/>
              </a:rPr>
              <a:t>Final reflections</a:t>
            </a:r>
          </a:p>
        </p:txBody>
      </p:sp>
    </p:spTree>
    <p:extLst>
      <p:ext uri="{BB962C8B-B14F-4D97-AF65-F5344CB8AC3E}">
        <p14:creationId xmlns:p14="http://schemas.microsoft.com/office/powerpoint/2010/main" val="732638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UN General Assembly 25 September 2015">
    <p:spTree>
      <p:nvGrpSpPr>
        <p:cNvPr id="1" name=""/>
        <p:cNvGrpSpPr/>
        <p:nvPr/>
      </p:nvGrpSpPr>
      <p:grpSpPr>
        <a:xfrm>
          <a:off x="0" y="0"/>
          <a:ext cx="0" cy="0"/>
          <a:chOff x="0" y="0"/>
          <a:chExt cx="0" cy="0"/>
        </a:xfrm>
      </p:grpSpPr>
      <p:pic>
        <p:nvPicPr>
          <p:cNvPr id="2" name="Shape 85"/>
          <p:cNvPicPr>
            <a:picLocks noChangeAspect="1"/>
          </p:cNvPicPr>
          <p:nvPr/>
        </p:nvPicPr>
        <p:blipFill>
          <a:blip r:embed="rId3">
            <a:lum/>
            <a:alphaModFix/>
          </a:blip>
          <a:srcRect/>
          <a:stretch>
            <a:fillRect/>
          </a:stretch>
        </p:blipFill>
        <p:spPr>
          <a:xfrm>
            <a:off x="914400" y="990600"/>
            <a:ext cx="8046720" cy="5578200"/>
          </a:xfrm>
          <a:prstGeom prst="rect">
            <a:avLst/>
          </a:prstGeom>
          <a:noFill/>
          <a:ln>
            <a:noFill/>
          </a:ln>
        </p:spPr>
      </p:pic>
      <p:sp>
        <p:nvSpPr>
          <p:cNvPr id="4" name="Shape 88"/>
          <p:cNvSpPr/>
          <p:nvPr/>
        </p:nvSpPr>
        <p:spPr>
          <a:xfrm>
            <a:off x="6492960" y="4754520"/>
            <a:ext cx="549000" cy="1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solidFill>
          <a:ln w="9360">
            <a:solidFill>
              <a:srgbClr val="808080"/>
            </a:solidFill>
            <a:prstDash val="solid"/>
            <a:round/>
          </a:ln>
        </p:spPr>
        <p:txBody>
          <a:bodyPr vert="horz" wrap="square" lIns="91440" tIns="45720" rIns="91440" bIns="4572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Microsoft YaHei" pitchFamily="2"/>
              <a:cs typeface="Mangal" pitchFamily="2"/>
            </a:endParaRPr>
          </a:p>
        </p:txBody>
      </p:sp>
      <p:sp>
        <p:nvSpPr>
          <p:cNvPr id="5" name="TextBox 4"/>
          <p:cNvSpPr txBox="1"/>
          <p:nvPr/>
        </p:nvSpPr>
        <p:spPr>
          <a:xfrm>
            <a:off x="2385060" y="228600"/>
            <a:ext cx="5105400" cy="546240"/>
          </a:xfrm>
          <a:prstGeom prst="rect">
            <a:avLst/>
          </a:prstGeom>
          <a:noFill/>
          <a:ln>
            <a:noFill/>
          </a:ln>
        </p:spPr>
        <p:txBody>
          <a:bodyPr vert="horz" wrap="none" lIns="90000" tIns="45000" rIns="90000" bIns="45000" anchorCtr="0" compatLnSpc="0"/>
          <a:lstStyle/>
          <a:p>
            <a:pPr marL="0" marR="0" lvl="0" indent="0" algn="l" rtl="0" hangingPunct="0">
              <a:lnSpc>
                <a:spcPct val="100000"/>
              </a:lnSpc>
              <a:spcBef>
                <a:spcPts val="0"/>
              </a:spcBef>
              <a:spcAft>
                <a:spcPts val="0"/>
              </a:spcAft>
              <a:buNone/>
              <a:tabLst/>
              <a:defRPr sz="1800">
                <a:solidFill>
                  <a:srgbClr val="00CCFF"/>
                </a:solidFill>
              </a:defRPr>
            </a:pPr>
            <a:r>
              <a:rPr lang="en-US" sz="2800" b="1" i="0" u="none" strike="noStrike" kern="1200" spc="0">
                <a:ln>
                  <a:noFill/>
                </a:ln>
                <a:solidFill>
                  <a:srgbClr val="4F81BD"/>
                </a:solidFill>
                <a:latin typeface="+mj-lt"/>
                <a:ea typeface="Questrial" pitchFamily="2"/>
                <a:cs typeface="Questrial" pitchFamily="2"/>
              </a:rPr>
              <a:t>A results framework – The SDGs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667000" y="120549"/>
            <a:ext cx="5327152" cy="780837"/>
          </a:xfrm>
        </p:spPr>
        <p:txBody>
          <a:bodyPr/>
          <a:lstStyle/>
          <a:p>
            <a:pPr>
              <a:buNone/>
            </a:pPr>
            <a:r>
              <a:rPr lang="en-US" altLang="en-US" sz="2800" dirty="0">
                <a:solidFill>
                  <a:schemeClr val="accent1"/>
                </a:solidFill>
                <a:latin typeface="+mn-lt"/>
                <a:ea typeface="+mn-ea"/>
                <a:cs typeface="+mn-cs"/>
              </a:rPr>
              <a:t>The 2030 Agenda is underway</a:t>
            </a:r>
            <a:endParaRPr lang="en-GB" altLang="en-US" sz="2800" dirty="0">
              <a:solidFill>
                <a:schemeClr val="accent1"/>
              </a:solidFill>
              <a:latin typeface="+mn-lt"/>
              <a:ea typeface="+mn-ea"/>
              <a:cs typeface="+mn-cs"/>
            </a:endParaRPr>
          </a:p>
        </p:txBody>
      </p:sp>
      <p:sp>
        <p:nvSpPr>
          <p:cNvPr id="5123" name="Content Placeholder 2"/>
          <p:cNvSpPr>
            <a:spLocks noGrp="1"/>
          </p:cNvSpPr>
          <p:nvPr>
            <p:ph sz="half" idx="1"/>
          </p:nvPr>
        </p:nvSpPr>
        <p:spPr/>
        <p:txBody>
          <a:bodyPr/>
          <a:lstStyle/>
          <a:p>
            <a:pPr lvl="1"/>
            <a:endParaRPr lang="en-US" altLang="en-US"/>
          </a:p>
          <a:p>
            <a:pPr lvl="1"/>
            <a:endParaRPr lang="en-US" altLang="en-US"/>
          </a:p>
        </p:txBody>
      </p:sp>
      <p:sp>
        <p:nvSpPr>
          <p:cNvPr id="6" name="Content Placeholder 5"/>
          <p:cNvSpPr>
            <a:spLocks noGrp="1"/>
          </p:cNvSpPr>
          <p:nvPr>
            <p:ph sz="half" idx="2"/>
          </p:nvPr>
        </p:nvSpPr>
        <p:spPr>
          <a:xfrm>
            <a:off x="685800" y="1239044"/>
            <a:ext cx="7994153" cy="5257800"/>
          </a:xfrm>
        </p:spPr>
        <p:txBody>
          <a:bodyPr/>
          <a:lstStyle/>
          <a:p>
            <a:pPr marL="463550" indent="-463550">
              <a:spcAft>
                <a:spcPts val="600"/>
              </a:spcAft>
              <a:buFont typeface="Wingdings" panose="05000000000000000000" pitchFamily="2" charset="2"/>
              <a:buChar char="ü"/>
            </a:pPr>
            <a:r>
              <a:rPr lang="en-US" sz="2000" b="1" dirty="0"/>
              <a:t>Adoption</a:t>
            </a:r>
            <a:r>
              <a:rPr lang="en-US" sz="2000" dirty="0"/>
              <a:t> of the 2030 Agenda on September 25</a:t>
            </a:r>
            <a:r>
              <a:rPr lang="en-US" sz="2000" baseline="30000" dirty="0"/>
              <a:t>th</a:t>
            </a:r>
            <a:r>
              <a:rPr lang="en-US" sz="2000" dirty="0"/>
              <a:t> 2015 as a result of a participatory process.</a:t>
            </a:r>
          </a:p>
          <a:p>
            <a:pPr marL="463550" indent="-463550">
              <a:spcAft>
                <a:spcPts val="600"/>
              </a:spcAft>
              <a:buFont typeface="Wingdings" panose="05000000000000000000" pitchFamily="2" charset="2"/>
              <a:buChar char="ü"/>
            </a:pPr>
            <a:r>
              <a:rPr lang="en-US" sz="2000" dirty="0"/>
              <a:t>Related frameworks: </a:t>
            </a:r>
          </a:p>
          <a:p>
            <a:pPr marL="895550" lvl="1" indent="-463550">
              <a:spcAft>
                <a:spcPts val="600"/>
              </a:spcAft>
              <a:buFont typeface="Wingdings" panose="05000000000000000000" pitchFamily="2" charset="2"/>
              <a:buChar char="ü"/>
            </a:pPr>
            <a:r>
              <a:rPr lang="en-US" sz="1800" b="1" dirty="0"/>
              <a:t>Sendai Framework for Disaster Reduction </a:t>
            </a:r>
            <a:r>
              <a:rPr lang="en-US" sz="1800" dirty="0"/>
              <a:t>(June ‘15)</a:t>
            </a:r>
          </a:p>
          <a:p>
            <a:pPr marL="895550" lvl="1" indent="-463550">
              <a:spcAft>
                <a:spcPts val="600"/>
              </a:spcAft>
              <a:buFont typeface="Wingdings" panose="05000000000000000000" pitchFamily="2" charset="2"/>
              <a:buChar char="ü"/>
            </a:pPr>
            <a:r>
              <a:rPr lang="en-US" sz="1800" b="1" dirty="0"/>
              <a:t>Addis Ababa Action Agenda </a:t>
            </a:r>
            <a:r>
              <a:rPr lang="en-US" sz="1800" dirty="0"/>
              <a:t>(July ‘15), which commits to “strengthen national control mechanisms, such as SAIs”.</a:t>
            </a:r>
          </a:p>
          <a:p>
            <a:pPr marL="895550" lvl="1" indent="-463550">
              <a:spcAft>
                <a:spcPts val="600"/>
              </a:spcAft>
              <a:buFont typeface="Wingdings" panose="05000000000000000000" pitchFamily="2" charset="2"/>
              <a:buChar char="ü"/>
            </a:pPr>
            <a:r>
              <a:rPr lang="en-US" sz="1800" b="1" dirty="0"/>
              <a:t>Paris Climate Agreement </a:t>
            </a:r>
            <a:r>
              <a:rPr lang="en-US" sz="1800" dirty="0"/>
              <a:t>(Dec. ‘15).</a:t>
            </a:r>
          </a:p>
          <a:p>
            <a:pPr marL="463550" indent="-463550">
              <a:spcAft>
                <a:spcPts val="600"/>
              </a:spcAft>
              <a:buFont typeface="Wingdings" panose="05000000000000000000" pitchFamily="2" charset="2"/>
              <a:buChar char="ü"/>
            </a:pPr>
            <a:r>
              <a:rPr lang="en-US" sz="2000" b="1" dirty="0"/>
              <a:t>SDG Global Indicator Framework </a:t>
            </a:r>
            <a:r>
              <a:rPr lang="en-US" sz="2000" dirty="0"/>
              <a:t>endorsed by UN SC in March 2016, by ECOSOC on 7 June 2017 and approved by General Assembly on 6 July 2017 – indicators to be reviewed and refined annually and comprehensively in 2020 and 2025 .</a:t>
            </a:r>
          </a:p>
          <a:p>
            <a:pPr marL="463550" indent="-463550">
              <a:spcAft>
                <a:spcPts val="600"/>
              </a:spcAft>
              <a:buFont typeface="Wingdings" panose="05000000000000000000" pitchFamily="2" charset="2"/>
              <a:buChar char="ü"/>
            </a:pPr>
            <a:r>
              <a:rPr lang="en-US" sz="2000" b="1" dirty="0"/>
              <a:t>Global Follow-Up and Review </a:t>
            </a:r>
            <a:r>
              <a:rPr lang="en-US" sz="2000" dirty="0"/>
              <a:t>architecture defined by UNGA/Guidelines for voluntary review.</a:t>
            </a:r>
          </a:p>
          <a:p>
            <a:pPr marL="463550" indent="-463550">
              <a:spcAft>
                <a:spcPts val="600"/>
              </a:spcAft>
              <a:buFont typeface="Wingdings" panose="05000000000000000000" pitchFamily="2" charset="2"/>
              <a:buChar char="ü"/>
            </a:pPr>
            <a:r>
              <a:rPr lang="en-US" sz="2000" b="1" dirty="0"/>
              <a:t>HLPF</a:t>
            </a:r>
            <a:r>
              <a:rPr lang="en-US" sz="2000" dirty="0"/>
              <a:t> of SDGs era:</a:t>
            </a:r>
          </a:p>
          <a:p>
            <a:pPr marL="895550" lvl="1" indent="-463550">
              <a:spcAft>
                <a:spcPts val="600"/>
              </a:spcAft>
              <a:buFont typeface="Wingdings" panose="05000000000000000000" pitchFamily="2" charset="2"/>
              <a:buChar char="ü"/>
            </a:pPr>
            <a:r>
              <a:rPr lang="en-US" sz="1800" dirty="0"/>
              <a:t>22 countries presented their VNRs in 2016; 43 countries in 2017; and 44 have already volunteered for 2018.</a:t>
            </a:r>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1994680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extLst>
              <a:ext uri="{28A0092B-C50C-407E-A947-70E740481C1C}">
                <a14:useLocalDpi xmlns:a14="http://schemas.microsoft.com/office/drawing/2010/main" val="0"/>
              </a:ext>
            </a:extLst>
          </a:blip>
          <a:stretch>
            <a:fillRect/>
          </a:stretch>
        </p:blipFill>
        <p:spPr>
          <a:xfrm>
            <a:off x="2057400" y="1143000"/>
            <a:ext cx="5225150" cy="4373880"/>
          </a:xfrm>
          <a:prstGeom prst="rect">
            <a:avLst/>
          </a:prstGeom>
        </p:spPr>
      </p:pic>
      <p:sp>
        <p:nvSpPr>
          <p:cNvPr id="5" name="TextBox 4"/>
          <p:cNvSpPr txBox="1"/>
          <p:nvPr/>
        </p:nvSpPr>
        <p:spPr>
          <a:xfrm>
            <a:off x="1371600" y="152400"/>
            <a:ext cx="7010400" cy="523220"/>
          </a:xfrm>
          <a:prstGeom prst="rect">
            <a:avLst/>
          </a:prstGeom>
          <a:noFill/>
        </p:spPr>
        <p:txBody>
          <a:bodyPr wrap="square" rtlCol="0">
            <a:spAutoFit/>
          </a:bodyPr>
          <a:lstStyle/>
          <a:p>
            <a:pPr algn="ctr"/>
            <a:r>
              <a:rPr lang="en-US" sz="2800" b="1" dirty="0">
                <a:solidFill>
                  <a:schemeClr val="accent1"/>
                </a:solidFill>
              </a:rPr>
              <a:t>Structure of the 2030 Agenda</a:t>
            </a:r>
            <a:endParaRPr lang="en-GB" sz="2800" b="1" dirty="0">
              <a:solidFill>
                <a:schemeClr val="accent1"/>
              </a:solidFill>
            </a:endParaRPr>
          </a:p>
        </p:txBody>
      </p:sp>
    </p:spTree>
    <p:extLst>
      <p:ext uri="{BB962C8B-B14F-4D97-AF65-F5344CB8AC3E}">
        <p14:creationId xmlns:p14="http://schemas.microsoft.com/office/powerpoint/2010/main" val="38007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7042" y="239339"/>
            <a:ext cx="5063694" cy="523220"/>
          </a:xfrm>
          <a:prstGeom prst="rect">
            <a:avLst/>
          </a:prstGeom>
          <a:noFill/>
        </p:spPr>
        <p:txBody>
          <a:bodyPr wrap="none" rtlCol="0">
            <a:spAutoFit/>
          </a:bodyPr>
          <a:lstStyle/>
          <a:p>
            <a:r>
              <a:rPr lang="en-US" sz="2800" b="1">
                <a:solidFill>
                  <a:srgbClr val="4F81BD"/>
                </a:solidFill>
              </a:rPr>
              <a:t>Integrated: a network of targets</a:t>
            </a:r>
          </a:p>
        </p:txBody>
      </p:sp>
      <p:sp>
        <p:nvSpPr>
          <p:cNvPr id="5" name="TextBox 4"/>
          <p:cNvSpPr txBox="1"/>
          <p:nvPr/>
        </p:nvSpPr>
        <p:spPr>
          <a:xfrm>
            <a:off x="745702" y="6514215"/>
            <a:ext cx="8066375" cy="310896"/>
          </a:xfrm>
          <a:prstGeom prst="rect">
            <a:avLst/>
          </a:prstGeom>
          <a:noFill/>
        </p:spPr>
        <p:txBody>
          <a:bodyPr wrap="none" rtlCol="0">
            <a:spAutoFit/>
          </a:bodyPr>
          <a:lstStyle/>
          <a:p>
            <a:r>
              <a:rPr lang="en-US" sz="1400">
                <a:solidFill>
                  <a:srgbClr val="4F81BD"/>
                </a:solidFill>
              </a:rPr>
              <a:t>Source: D. Le Blanc. “Towards integration at last? The sustainable </a:t>
            </a:r>
            <a:r>
              <a:rPr lang="en-US" sz="1400" err="1">
                <a:solidFill>
                  <a:srgbClr val="4F81BD"/>
                </a:solidFill>
              </a:rPr>
              <a:t>developent</a:t>
            </a:r>
            <a:r>
              <a:rPr lang="en-US" sz="1400">
                <a:solidFill>
                  <a:srgbClr val="4F81BD"/>
                </a:solidFill>
              </a:rPr>
              <a:t> goals as a network of targets</a:t>
            </a:r>
          </a:p>
        </p:txBody>
      </p:sp>
      <p:pic>
        <p:nvPicPr>
          <p:cNvPr id="6" name="Picture 2" descr="contextual view SDGs DL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171" y="1066800"/>
            <a:ext cx="7537436" cy="4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504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54032166"/>
              </p:ext>
            </p:extLst>
          </p:nvPr>
        </p:nvGraphicFramePr>
        <p:xfrm>
          <a:off x="762000" y="990600"/>
          <a:ext cx="8077200" cy="548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6" name="TextBox 2"/>
          <p:cNvSpPr txBox="1">
            <a:spLocks noChangeArrowheads="1"/>
          </p:cNvSpPr>
          <p:nvPr/>
        </p:nvSpPr>
        <p:spPr bwMode="auto">
          <a:xfrm>
            <a:off x="647700" y="228600"/>
            <a:ext cx="8305800" cy="523220"/>
          </a:xfrm>
          <a:prstGeom prst="rect">
            <a:avLst/>
          </a:prstGeom>
          <a:noFill/>
          <a:ln w="9525">
            <a:noFill/>
            <a:miter lim="800000"/>
            <a:headEnd/>
            <a:tailEnd/>
          </a:ln>
        </p:spPr>
        <p:txBody>
          <a:bodyPr>
            <a:spAutoFit/>
          </a:bodyPr>
          <a:lstStyle/>
          <a:p>
            <a:pPr algn="ctr"/>
            <a:r>
              <a:rPr lang="en-US" sz="2800" b="1" dirty="0">
                <a:solidFill>
                  <a:schemeClr val="accent1"/>
                </a:solidFill>
                <a:latin typeface="Calibri" pitchFamily="34" charset="0"/>
              </a:rPr>
              <a:t>Implementing the 2030 Agenda </a:t>
            </a:r>
          </a:p>
        </p:txBody>
      </p:sp>
      <p:sp>
        <p:nvSpPr>
          <p:cNvPr id="3" name="TextBox 2"/>
          <p:cNvSpPr txBox="1"/>
          <p:nvPr/>
        </p:nvSpPr>
        <p:spPr>
          <a:xfrm>
            <a:off x="1371600" y="6530458"/>
            <a:ext cx="6858000" cy="307777"/>
          </a:xfrm>
          <a:prstGeom prst="rect">
            <a:avLst/>
          </a:prstGeom>
          <a:noFill/>
        </p:spPr>
        <p:txBody>
          <a:bodyPr wrap="square" rtlCol="0">
            <a:spAutoFit/>
          </a:bodyPr>
          <a:lstStyle/>
          <a:p>
            <a:r>
              <a:rPr lang="en-US" sz="1400" dirty="0"/>
              <a:t>Source: UNDG (2017) Mainstreaming the 2030 Agenda for Sustainable Development </a:t>
            </a:r>
          </a:p>
        </p:txBody>
      </p:sp>
    </p:spTree>
    <p:extLst>
      <p:ext uri="{BB962C8B-B14F-4D97-AF65-F5344CB8AC3E}">
        <p14:creationId xmlns:p14="http://schemas.microsoft.com/office/powerpoint/2010/main" val="82713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647700" y="228600"/>
            <a:ext cx="8305800" cy="523875"/>
          </a:xfrm>
          <a:prstGeom prst="rect">
            <a:avLst/>
          </a:prstGeom>
          <a:noFill/>
          <a:ln w="9525">
            <a:noFill/>
            <a:miter lim="800000"/>
            <a:headEnd/>
            <a:tailEnd/>
          </a:ln>
        </p:spPr>
        <p:txBody>
          <a:bodyPr>
            <a:spAutoFit/>
          </a:bodyPr>
          <a:lstStyle/>
          <a:p>
            <a:r>
              <a:rPr lang="en-US" sz="2800" b="1" dirty="0">
                <a:solidFill>
                  <a:schemeClr val="accent1"/>
                </a:solidFill>
                <a:latin typeface="Calibri" pitchFamily="34" charset="0"/>
              </a:rPr>
              <a:t>Countries moving ahead with implementation</a:t>
            </a:r>
          </a:p>
        </p:txBody>
      </p:sp>
      <p:sp>
        <p:nvSpPr>
          <p:cNvPr id="3" name="Content Placeholder 5"/>
          <p:cNvSpPr txBox="1">
            <a:spLocks/>
          </p:cNvSpPr>
          <p:nvPr/>
        </p:nvSpPr>
        <p:spPr>
          <a:xfrm>
            <a:off x="628409" y="1066800"/>
            <a:ext cx="8305800" cy="5715000"/>
          </a:xfrm>
          <a:prstGeom prst="rect">
            <a:avLst/>
          </a:prstGeom>
          <a:noFill/>
          <a:ln>
            <a:noFill/>
          </a:ln>
        </p:spPr>
        <p:txBody>
          <a:bodyPr vert="horz" lIns="0" tIns="0" rIns="0" bIns="0"/>
          <a:lstStyle>
            <a:defPPr marL="432000" marR="0" lvl="0" indent="-324000" algn="l" rtl="0">
              <a:lnSpc>
                <a:spcPct val="100000"/>
              </a:lnSpc>
              <a:spcBef>
                <a:spcPts val="0"/>
              </a:spcBef>
              <a:spcAft>
                <a:spcPts val="1417"/>
              </a:spcAft>
              <a:buSzPct val="45000"/>
              <a:buFont typeface="StarSymbol"/>
              <a:buNone/>
              <a:defRPr lang="en-US" sz="1400" b="0" i="0" u="none" strike="noStrike" kern="1200" spc="0">
                <a:ln>
                  <a:noFill/>
                </a:ln>
                <a:solidFill>
                  <a:srgbClr val="000000"/>
                </a:solidFill>
                <a:latin typeface="Arial"/>
                <a:ea typeface="Arial"/>
                <a:cs typeface="Arial"/>
              </a:defRPr>
            </a:defPPr>
            <a:lvl1pPr marL="432000" marR="0" lvl="0" indent="-324000" algn="l" rtl="0" hangingPunct="0">
              <a:lnSpc>
                <a:spcPct val="100000"/>
              </a:lnSpc>
              <a:spcBef>
                <a:spcPts val="0"/>
              </a:spcBef>
              <a:spcAft>
                <a:spcPts val="1417"/>
              </a:spcAft>
              <a:buSzPct val="45000"/>
              <a:buFont typeface="StarSymbol"/>
              <a:buChar char="●"/>
              <a:tabLst/>
              <a:defRPr lang="en-US" sz="1400" b="0" i="0" u="none" strike="noStrike" kern="1200" spc="0">
                <a:ln>
                  <a:noFill/>
                </a:ln>
                <a:solidFill>
                  <a:srgbClr val="000000"/>
                </a:solidFill>
                <a:latin typeface="Arial"/>
                <a:ea typeface="Arial"/>
                <a:cs typeface="Arial"/>
              </a:defRPr>
            </a:lvl1pPr>
            <a:lvl2pPr marL="864000" marR="0" lvl="1" indent="-324000" algn="l" rtl="0">
              <a:lnSpc>
                <a:spcPct val="100000"/>
              </a:lnSpc>
              <a:spcBef>
                <a:spcPts val="0"/>
              </a:spcBef>
              <a:spcAft>
                <a:spcPts val="1134"/>
              </a:spcAft>
              <a:buSzPct val="75000"/>
              <a:buFont typeface="StarSymbol"/>
              <a:buChar char="–"/>
              <a:defRPr lang="en-US" sz="1400" b="0" i="0" u="none" strike="noStrike" kern="1200" spc="0">
                <a:ln>
                  <a:noFill/>
                </a:ln>
                <a:solidFill>
                  <a:srgbClr val="000000"/>
                </a:solidFill>
                <a:latin typeface="Arial"/>
                <a:ea typeface="Arial"/>
                <a:cs typeface="Arial"/>
              </a:defRPr>
            </a:lvl2pPr>
            <a:lvl3pPr marL="1295999" marR="0" lvl="2" indent="-288000" algn="l" rtl="0">
              <a:lnSpc>
                <a:spcPct val="100000"/>
              </a:lnSpc>
              <a:spcBef>
                <a:spcPts val="0"/>
              </a:spcBef>
              <a:spcAft>
                <a:spcPts val="850"/>
              </a:spcAft>
              <a:buSzPct val="45000"/>
              <a:buFont typeface="StarSymbol"/>
              <a:buChar char="●"/>
              <a:defRPr lang="en-US" sz="1400" b="0" i="0" u="none" strike="noStrike" kern="1200" spc="0">
                <a:ln>
                  <a:noFill/>
                </a:ln>
                <a:solidFill>
                  <a:srgbClr val="000000"/>
                </a:solidFill>
                <a:latin typeface="Arial"/>
                <a:ea typeface="Arial"/>
                <a:cs typeface="Arial"/>
              </a:defRPr>
            </a:lvl3pPr>
            <a:lvl4pPr marL="1728000" marR="0" lvl="3" indent="-216000" algn="l" rtl="0">
              <a:lnSpc>
                <a:spcPct val="100000"/>
              </a:lnSpc>
              <a:spcBef>
                <a:spcPts val="0"/>
              </a:spcBef>
              <a:spcAft>
                <a:spcPts val="567"/>
              </a:spcAft>
              <a:buSzPct val="75000"/>
              <a:buFont typeface="StarSymbol"/>
              <a:buChar char="–"/>
              <a:defRPr lang="en-US" sz="1400" b="0" i="0" u="none" strike="noStrike" kern="1200" spc="0">
                <a:ln>
                  <a:noFill/>
                </a:ln>
                <a:solidFill>
                  <a:srgbClr val="000000"/>
                </a:solidFill>
                <a:latin typeface="Arial"/>
                <a:ea typeface="Arial"/>
                <a:cs typeface="Arial"/>
              </a:defRPr>
            </a:lvl4pPr>
            <a:lvl5pPr marL="2160000" marR="0" lvl="4"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5pPr>
            <a:lvl6pPr marL="2592000" marR="0" lvl="5"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6pPr>
            <a:lvl7pPr marL="3024000" marR="0" lvl="6"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7pPr>
            <a:lvl8pPr marL="3456000" marR="0" lvl="7"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8pPr>
            <a:lvl9pPr marL="3887999" marR="0" lvl="8"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9pPr>
          </a:lstStyle>
          <a:p>
            <a:pPr marL="463550" indent="-463550">
              <a:spcAft>
                <a:spcPts val="600"/>
              </a:spcAft>
              <a:buFont typeface="Arial" charset="0"/>
              <a:buChar char="•"/>
            </a:pPr>
            <a:r>
              <a:rPr lang="en-US" sz="1800" b="1" dirty="0"/>
              <a:t>Progress is evident</a:t>
            </a:r>
            <a:r>
              <a:rPr lang="en-US" sz="1800" dirty="0"/>
              <a:t>, </a:t>
            </a:r>
            <a:r>
              <a:rPr lang="en-US" sz="1800" b="1" dirty="0"/>
              <a:t>but its rate in some areas is slower </a:t>
            </a:r>
            <a:r>
              <a:rPr lang="en-US" sz="1800" dirty="0"/>
              <a:t>than needed to meet the targets by 2030 (SDG Report 2017):</a:t>
            </a:r>
          </a:p>
          <a:p>
            <a:pPr marL="895550" lvl="1" indent="-463550">
              <a:spcAft>
                <a:spcPts val="600"/>
              </a:spcAft>
              <a:buFont typeface="Arial" charset="0"/>
              <a:buChar char="•"/>
            </a:pPr>
            <a:r>
              <a:rPr lang="en-US" sz="1800" dirty="0"/>
              <a:t>Reducing poverty, hunger and malnutrition, and addressing inequality, as overarching challenges—with negative trends in some regions</a:t>
            </a:r>
          </a:p>
          <a:p>
            <a:pPr marL="895550" lvl="1" indent="-463550">
              <a:spcAft>
                <a:spcPts val="600"/>
              </a:spcAft>
              <a:buFont typeface="Arial" charset="0"/>
              <a:buChar char="•"/>
            </a:pPr>
            <a:r>
              <a:rPr lang="en-US" sz="1800" dirty="0"/>
              <a:t>The negative impact of environmental stressors (e.g., on health, natural disasters), particularly on women, expected to grow unless action is taken</a:t>
            </a:r>
          </a:p>
          <a:p>
            <a:pPr marL="895550" lvl="1" indent="-463550">
              <a:spcAft>
                <a:spcPts val="600"/>
              </a:spcAft>
              <a:buFont typeface="Arial" charset="0"/>
              <a:buChar char="•"/>
            </a:pPr>
            <a:r>
              <a:rPr lang="en-US" sz="1800" dirty="0"/>
              <a:t>Lack of official statistics, data and effective monitoring systems as important challenges</a:t>
            </a:r>
          </a:p>
          <a:p>
            <a:pPr marL="463550" indent="-463550">
              <a:spcAft>
                <a:spcPts val="600"/>
              </a:spcAft>
              <a:buFont typeface="Arial" charset="0"/>
              <a:buChar char="•"/>
            </a:pPr>
            <a:endParaRPr lang="en-US" sz="1800" dirty="0"/>
          </a:p>
          <a:p>
            <a:pPr marL="463550" indent="-463550">
              <a:spcAft>
                <a:spcPts val="600"/>
              </a:spcAft>
              <a:buFont typeface="Arial" charset="0"/>
              <a:buChar char="•"/>
            </a:pPr>
            <a:r>
              <a:rPr lang="en-US" sz="1800" b="1" dirty="0"/>
              <a:t>HLPF / VNR show extensive national preparations and strong commitment </a:t>
            </a:r>
            <a:r>
              <a:rPr lang="en-US" sz="1800" dirty="0"/>
              <a:t>of national governments:</a:t>
            </a:r>
          </a:p>
          <a:p>
            <a:pPr marL="895550" lvl="1" indent="-463550">
              <a:spcAft>
                <a:spcPts val="600"/>
              </a:spcAft>
              <a:buFont typeface="Arial" charset="0"/>
              <a:buChar char="•"/>
            </a:pPr>
            <a:r>
              <a:rPr lang="en-US" sz="1800" dirty="0"/>
              <a:t>Internalizing SDGs into development strategies and planning processes (e.g., Uganda, Indonesia)</a:t>
            </a:r>
          </a:p>
          <a:p>
            <a:pPr marL="895550" lvl="1" indent="-463550">
              <a:spcAft>
                <a:spcPts val="600"/>
              </a:spcAft>
              <a:buFont typeface="Arial" charset="0"/>
              <a:buChar char="•"/>
            </a:pPr>
            <a:r>
              <a:rPr lang="en-US" sz="1800" dirty="0"/>
              <a:t>Setting coordination mechanisms</a:t>
            </a:r>
          </a:p>
          <a:p>
            <a:pPr marL="895550" lvl="1" indent="-463550">
              <a:spcAft>
                <a:spcPts val="600"/>
              </a:spcAft>
              <a:buFont typeface="Arial" charset="0"/>
              <a:buChar char="•"/>
            </a:pPr>
            <a:r>
              <a:rPr lang="en-US" sz="1800" dirty="0"/>
              <a:t>Enhancing the alignment of budgets and policy making</a:t>
            </a:r>
          </a:p>
          <a:p>
            <a:pPr marL="895550" lvl="1" indent="-463550">
              <a:spcAft>
                <a:spcPts val="600"/>
              </a:spcAft>
              <a:buFont typeface="Arial" charset="0"/>
              <a:buChar char="•"/>
            </a:pPr>
            <a:r>
              <a:rPr lang="en-US" sz="1800" dirty="0"/>
              <a:t>Strengthening evidence and science-based policy making</a:t>
            </a:r>
            <a:endParaRPr lang="en-US" sz="2000" dirty="0"/>
          </a:p>
          <a:p>
            <a:pPr marL="895550" lvl="1"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731422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647700" y="228600"/>
            <a:ext cx="8305800" cy="523875"/>
          </a:xfrm>
          <a:prstGeom prst="rect">
            <a:avLst/>
          </a:prstGeom>
          <a:noFill/>
          <a:ln w="9525">
            <a:noFill/>
            <a:miter lim="800000"/>
            <a:headEnd/>
            <a:tailEnd/>
          </a:ln>
        </p:spPr>
        <p:txBody>
          <a:bodyPr>
            <a:spAutoFit/>
          </a:bodyPr>
          <a:lstStyle/>
          <a:p>
            <a:r>
              <a:rPr lang="en-US" sz="2800" b="1" dirty="0">
                <a:solidFill>
                  <a:schemeClr val="accent1"/>
                </a:solidFill>
                <a:latin typeface="Calibri" pitchFamily="34" charset="0"/>
              </a:rPr>
              <a:t>Countries moving ahead with implementation</a:t>
            </a:r>
          </a:p>
        </p:txBody>
      </p:sp>
      <p:sp>
        <p:nvSpPr>
          <p:cNvPr id="3" name="Content Placeholder 5"/>
          <p:cNvSpPr txBox="1">
            <a:spLocks/>
          </p:cNvSpPr>
          <p:nvPr/>
        </p:nvSpPr>
        <p:spPr>
          <a:xfrm>
            <a:off x="647700" y="914400"/>
            <a:ext cx="7994153" cy="5867400"/>
          </a:xfrm>
          <a:prstGeom prst="rect">
            <a:avLst/>
          </a:prstGeom>
          <a:noFill/>
          <a:ln>
            <a:noFill/>
          </a:ln>
        </p:spPr>
        <p:txBody>
          <a:bodyPr vert="horz" lIns="0" tIns="0" rIns="0" bIns="0"/>
          <a:lstStyle>
            <a:defPPr marL="432000" marR="0" lvl="0" indent="-324000" algn="l" rtl="0">
              <a:lnSpc>
                <a:spcPct val="100000"/>
              </a:lnSpc>
              <a:spcBef>
                <a:spcPts val="0"/>
              </a:spcBef>
              <a:spcAft>
                <a:spcPts val="1417"/>
              </a:spcAft>
              <a:buSzPct val="45000"/>
              <a:buFont typeface="StarSymbol"/>
              <a:buNone/>
              <a:defRPr lang="en-US" sz="1400" b="0" i="0" u="none" strike="noStrike" kern="1200" spc="0">
                <a:ln>
                  <a:noFill/>
                </a:ln>
                <a:solidFill>
                  <a:srgbClr val="000000"/>
                </a:solidFill>
                <a:latin typeface="Arial"/>
                <a:ea typeface="Arial"/>
                <a:cs typeface="Arial"/>
              </a:defRPr>
            </a:defPPr>
            <a:lvl1pPr marL="432000" marR="0" lvl="0" indent="-324000" algn="l" rtl="0" hangingPunct="0">
              <a:lnSpc>
                <a:spcPct val="100000"/>
              </a:lnSpc>
              <a:spcBef>
                <a:spcPts val="0"/>
              </a:spcBef>
              <a:spcAft>
                <a:spcPts val="1417"/>
              </a:spcAft>
              <a:buSzPct val="45000"/>
              <a:buFont typeface="StarSymbol"/>
              <a:buChar char="●"/>
              <a:tabLst/>
              <a:defRPr lang="en-US" sz="1400" b="0" i="0" u="none" strike="noStrike" kern="1200" spc="0">
                <a:ln>
                  <a:noFill/>
                </a:ln>
                <a:solidFill>
                  <a:srgbClr val="000000"/>
                </a:solidFill>
                <a:latin typeface="Arial"/>
                <a:ea typeface="Arial"/>
                <a:cs typeface="Arial"/>
              </a:defRPr>
            </a:lvl1pPr>
            <a:lvl2pPr marL="864000" marR="0" lvl="1" indent="-324000" algn="l" rtl="0">
              <a:lnSpc>
                <a:spcPct val="100000"/>
              </a:lnSpc>
              <a:spcBef>
                <a:spcPts val="0"/>
              </a:spcBef>
              <a:spcAft>
                <a:spcPts val="1134"/>
              </a:spcAft>
              <a:buSzPct val="75000"/>
              <a:buFont typeface="StarSymbol"/>
              <a:buChar char="–"/>
              <a:defRPr lang="en-US" sz="1400" b="0" i="0" u="none" strike="noStrike" kern="1200" spc="0">
                <a:ln>
                  <a:noFill/>
                </a:ln>
                <a:solidFill>
                  <a:srgbClr val="000000"/>
                </a:solidFill>
                <a:latin typeface="Arial"/>
                <a:ea typeface="Arial"/>
                <a:cs typeface="Arial"/>
              </a:defRPr>
            </a:lvl2pPr>
            <a:lvl3pPr marL="1295999" marR="0" lvl="2" indent="-288000" algn="l" rtl="0">
              <a:lnSpc>
                <a:spcPct val="100000"/>
              </a:lnSpc>
              <a:spcBef>
                <a:spcPts val="0"/>
              </a:spcBef>
              <a:spcAft>
                <a:spcPts val="850"/>
              </a:spcAft>
              <a:buSzPct val="45000"/>
              <a:buFont typeface="StarSymbol"/>
              <a:buChar char="●"/>
              <a:defRPr lang="en-US" sz="1400" b="0" i="0" u="none" strike="noStrike" kern="1200" spc="0">
                <a:ln>
                  <a:noFill/>
                </a:ln>
                <a:solidFill>
                  <a:srgbClr val="000000"/>
                </a:solidFill>
                <a:latin typeface="Arial"/>
                <a:ea typeface="Arial"/>
                <a:cs typeface="Arial"/>
              </a:defRPr>
            </a:lvl3pPr>
            <a:lvl4pPr marL="1728000" marR="0" lvl="3" indent="-216000" algn="l" rtl="0">
              <a:lnSpc>
                <a:spcPct val="100000"/>
              </a:lnSpc>
              <a:spcBef>
                <a:spcPts val="0"/>
              </a:spcBef>
              <a:spcAft>
                <a:spcPts val="567"/>
              </a:spcAft>
              <a:buSzPct val="75000"/>
              <a:buFont typeface="StarSymbol"/>
              <a:buChar char="–"/>
              <a:defRPr lang="en-US" sz="1400" b="0" i="0" u="none" strike="noStrike" kern="1200" spc="0">
                <a:ln>
                  <a:noFill/>
                </a:ln>
                <a:solidFill>
                  <a:srgbClr val="000000"/>
                </a:solidFill>
                <a:latin typeface="Arial"/>
                <a:ea typeface="Arial"/>
                <a:cs typeface="Arial"/>
              </a:defRPr>
            </a:lvl4pPr>
            <a:lvl5pPr marL="2160000" marR="0" lvl="4"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5pPr>
            <a:lvl6pPr marL="2592000" marR="0" lvl="5"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6pPr>
            <a:lvl7pPr marL="3024000" marR="0" lvl="6"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7pPr>
            <a:lvl8pPr marL="3456000" marR="0" lvl="7"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8pPr>
            <a:lvl9pPr marL="3887999" marR="0" lvl="8"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9pPr>
          </a:lstStyle>
          <a:p>
            <a:pPr marL="463550" indent="-463550">
              <a:spcAft>
                <a:spcPts val="600"/>
              </a:spcAft>
              <a:buFont typeface="Arial" charset="0"/>
              <a:buChar char="•"/>
            </a:pPr>
            <a:r>
              <a:rPr lang="en-US" sz="1800" b="1" dirty="0"/>
              <a:t>Leveraging inter-linkages between SDG targets requires leadership and improved policy coherence</a:t>
            </a:r>
            <a:r>
              <a:rPr lang="en-US" sz="1800" dirty="0"/>
              <a:t> and coordination through </a:t>
            </a:r>
            <a:r>
              <a:rPr lang="en-US" sz="1800" dirty="0" err="1"/>
              <a:t>WoG</a:t>
            </a:r>
            <a:r>
              <a:rPr lang="en-US" sz="1800" dirty="0"/>
              <a:t> approaches (e.g., Finland) </a:t>
            </a:r>
            <a:r>
              <a:rPr lang="mr-IN" sz="1800" dirty="0"/>
              <a:t>–</a:t>
            </a:r>
            <a:r>
              <a:rPr lang="en-US" sz="1800" dirty="0"/>
              <a:t>institutional arrangements for SDG implementation:</a:t>
            </a:r>
          </a:p>
          <a:p>
            <a:pPr marL="895550" lvl="1" indent="-463550">
              <a:spcAft>
                <a:spcPts val="600"/>
              </a:spcAft>
              <a:buFont typeface="Arial" charset="0"/>
              <a:buChar char="•"/>
            </a:pPr>
            <a:r>
              <a:rPr lang="en-US" sz="1800" dirty="0"/>
              <a:t>Countries are creating new entities (e.g., Colombia), leveraging existing institutional frameworks for SD (e.g., Germany), relying on the leadership of key ministries (e.g., Norway).</a:t>
            </a:r>
          </a:p>
          <a:p>
            <a:pPr marL="895550" lvl="1" indent="-463550">
              <a:spcAft>
                <a:spcPts val="600"/>
              </a:spcAft>
              <a:buFont typeface="Arial" charset="0"/>
              <a:buChar char="•"/>
            </a:pPr>
            <a:r>
              <a:rPr lang="en-US" sz="1800" dirty="0"/>
              <a:t>Need to translate interlinkages into policy-making, budgeting and institutional structures.</a:t>
            </a:r>
          </a:p>
          <a:p>
            <a:pPr marL="895550" lvl="1" indent="-463550">
              <a:spcAft>
                <a:spcPts val="600"/>
              </a:spcAft>
              <a:buFont typeface="Arial" charset="0"/>
              <a:buChar char="•"/>
            </a:pPr>
            <a:r>
              <a:rPr lang="en-US" sz="1800" dirty="0"/>
              <a:t>Aligning budgets (e.g., Mexico, Norway)</a:t>
            </a:r>
          </a:p>
          <a:p>
            <a:pPr marL="895550" lvl="1" indent="-463550">
              <a:spcAft>
                <a:spcPts val="600"/>
              </a:spcAft>
              <a:buFont typeface="Arial" charset="0"/>
              <a:buChar char="•"/>
            </a:pPr>
            <a:r>
              <a:rPr lang="en-US" sz="1800" dirty="0"/>
              <a:t>Tools: mapping of inter-linkages, institutions and </a:t>
            </a:r>
            <a:r>
              <a:rPr lang="en-US" sz="1800" dirty="0" err="1"/>
              <a:t>programmes</a:t>
            </a:r>
            <a:r>
              <a:rPr lang="en-US" sz="1800" dirty="0"/>
              <a:t>, and stakeholders (e.g., Sri Lanka).</a:t>
            </a:r>
          </a:p>
          <a:p>
            <a:pPr marL="895550" lvl="1" indent="-463550">
              <a:spcAft>
                <a:spcPts val="600"/>
              </a:spcAft>
              <a:buFont typeface="Arial" charset="0"/>
              <a:buChar char="•"/>
            </a:pPr>
            <a:r>
              <a:rPr lang="en-US" sz="1800" dirty="0"/>
              <a:t>Need to create incentives for enhancing the engagement of sub-national and local authorities.</a:t>
            </a:r>
          </a:p>
          <a:p>
            <a:pPr marL="463550" indent="-463550">
              <a:spcAft>
                <a:spcPts val="600"/>
              </a:spcAft>
              <a:buFont typeface="Arial" charset="0"/>
              <a:buChar char="•"/>
            </a:pPr>
            <a:r>
              <a:rPr lang="en-US" sz="1800" b="1" dirty="0"/>
              <a:t>Gaps remain in engaging Parliaments, which are however proactively mobilizing around SDGs </a:t>
            </a:r>
            <a:r>
              <a:rPr lang="en-US" sz="1800" dirty="0"/>
              <a:t>in several countries through oversight functions (e.g., Finland), specialized committees (e.g., Fiji), special advisory groups (e.g., Germany).</a:t>
            </a:r>
          </a:p>
          <a:p>
            <a:pPr marL="895550" lvl="1" indent="-463550">
              <a:spcAft>
                <a:spcPts val="600"/>
              </a:spcAft>
              <a:buFont typeface="Arial" charset="0"/>
              <a:buChar char="•"/>
            </a:pPr>
            <a:endParaRPr lang="en-US" sz="2000" dirty="0"/>
          </a:p>
          <a:p>
            <a:pPr marL="895550" lvl="1"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640153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647700" y="228600"/>
            <a:ext cx="8305800" cy="523875"/>
          </a:xfrm>
          <a:prstGeom prst="rect">
            <a:avLst/>
          </a:prstGeom>
          <a:noFill/>
          <a:ln w="9525">
            <a:noFill/>
            <a:miter lim="800000"/>
            <a:headEnd/>
            <a:tailEnd/>
          </a:ln>
        </p:spPr>
        <p:txBody>
          <a:bodyPr>
            <a:spAutoFit/>
          </a:bodyPr>
          <a:lstStyle/>
          <a:p>
            <a:r>
              <a:rPr lang="en-US" sz="2800" b="1" dirty="0">
                <a:solidFill>
                  <a:schemeClr val="accent1"/>
                </a:solidFill>
                <a:latin typeface="Calibri" pitchFamily="34" charset="0"/>
              </a:rPr>
              <a:t>Countries moving ahead with implementation</a:t>
            </a:r>
          </a:p>
        </p:txBody>
      </p:sp>
      <p:sp>
        <p:nvSpPr>
          <p:cNvPr id="3" name="Content Placeholder 5"/>
          <p:cNvSpPr txBox="1">
            <a:spLocks/>
          </p:cNvSpPr>
          <p:nvPr/>
        </p:nvSpPr>
        <p:spPr>
          <a:xfrm>
            <a:off x="647700" y="914400"/>
            <a:ext cx="8420100" cy="5867400"/>
          </a:xfrm>
          <a:prstGeom prst="rect">
            <a:avLst/>
          </a:prstGeom>
          <a:noFill/>
          <a:ln>
            <a:noFill/>
          </a:ln>
        </p:spPr>
        <p:txBody>
          <a:bodyPr vert="horz" lIns="0" tIns="0" rIns="0" bIns="0"/>
          <a:lstStyle>
            <a:defPPr marL="432000" marR="0" lvl="0" indent="-324000" algn="l" rtl="0">
              <a:lnSpc>
                <a:spcPct val="100000"/>
              </a:lnSpc>
              <a:spcBef>
                <a:spcPts val="0"/>
              </a:spcBef>
              <a:spcAft>
                <a:spcPts val="1417"/>
              </a:spcAft>
              <a:buSzPct val="45000"/>
              <a:buFont typeface="StarSymbol"/>
              <a:buNone/>
              <a:defRPr lang="en-US" sz="1400" b="0" i="0" u="none" strike="noStrike" kern="1200" spc="0">
                <a:ln>
                  <a:noFill/>
                </a:ln>
                <a:solidFill>
                  <a:srgbClr val="000000"/>
                </a:solidFill>
                <a:latin typeface="Arial"/>
                <a:ea typeface="Arial"/>
                <a:cs typeface="Arial"/>
              </a:defRPr>
            </a:defPPr>
            <a:lvl1pPr marL="432000" marR="0" lvl="0" indent="-324000" algn="l" rtl="0" hangingPunct="0">
              <a:lnSpc>
                <a:spcPct val="100000"/>
              </a:lnSpc>
              <a:spcBef>
                <a:spcPts val="0"/>
              </a:spcBef>
              <a:spcAft>
                <a:spcPts val="1417"/>
              </a:spcAft>
              <a:buSzPct val="45000"/>
              <a:buFont typeface="StarSymbol"/>
              <a:buChar char="●"/>
              <a:tabLst/>
              <a:defRPr lang="en-US" sz="1400" b="0" i="0" u="none" strike="noStrike" kern="1200" spc="0">
                <a:ln>
                  <a:noFill/>
                </a:ln>
                <a:solidFill>
                  <a:srgbClr val="000000"/>
                </a:solidFill>
                <a:latin typeface="Arial"/>
                <a:ea typeface="Arial"/>
                <a:cs typeface="Arial"/>
              </a:defRPr>
            </a:lvl1pPr>
            <a:lvl2pPr marL="864000" marR="0" lvl="1" indent="-324000" algn="l" rtl="0">
              <a:lnSpc>
                <a:spcPct val="100000"/>
              </a:lnSpc>
              <a:spcBef>
                <a:spcPts val="0"/>
              </a:spcBef>
              <a:spcAft>
                <a:spcPts val="1134"/>
              </a:spcAft>
              <a:buSzPct val="75000"/>
              <a:buFont typeface="StarSymbol"/>
              <a:buChar char="–"/>
              <a:defRPr lang="en-US" sz="1400" b="0" i="0" u="none" strike="noStrike" kern="1200" spc="0">
                <a:ln>
                  <a:noFill/>
                </a:ln>
                <a:solidFill>
                  <a:srgbClr val="000000"/>
                </a:solidFill>
                <a:latin typeface="Arial"/>
                <a:ea typeface="Arial"/>
                <a:cs typeface="Arial"/>
              </a:defRPr>
            </a:lvl2pPr>
            <a:lvl3pPr marL="1295999" marR="0" lvl="2" indent="-288000" algn="l" rtl="0">
              <a:lnSpc>
                <a:spcPct val="100000"/>
              </a:lnSpc>
              <a:spcBef>
                <a:spcPts val="0"/>
              </a:spcBef>
              <a:spcAft>
                <a:spcPts val="850"/>
              </a:spcAft>
              <a:buSzPct val="45000"/>
              <a:buFont typeface="StarSymbol"/>
              <a:buChar char="●"/>
              <a:defRPr lang="en-US" sz="1400" b="0" i="0" u="none" strike="noStrike" kern="1200" spc="0">
                <a:ln>
                  <a:noFill/>
                </a:ln>
                <a:solidFill>
                  <a:srgbClr val="000000"/>
                </a:solidFill>
                <a:latin typeface="Arial"/>
                <a:ea typeface="Arial"/>
                <a:cs typeface="Arial"/>
              </a:defRPr>
            </a:lvl3pPr>
            <a:lvl4pPr marL="1728000" marR="0" lvl="3" indent="-216000" algn="l" rtl="0">
              <a:lnSpc>
                <a:spcPct val="100000"/>
              </a:lnSpc>
              <a:spcBef>
                <a:spcPts val="0"/>
              </a:spcBef>
              <a:spcAft>
                <a:spcPts val="567"/>
              </a:spcAft>
              <a:buSzPct val="75000"/>
              <a:buFont typeface="StarSymbol"/>
              <a:buChar char="–"/>
              <a:defRPr lang="en-US" sz="1400" b="0" i="0" u="none" strike="noStrike" kern="1200" spc="0">
                <a:ln>
                  <a:noFill/>
                </a:ln>
                <a:solidFill>
                  <a:srgbClr val="000000"/>
                </a:solidFill>
                <a:latin typeface="Arial"/>
                <a:ea typeface="Arial"/>
                <a:cs typeface="Arial"/>
              </a:defRPr>
            </a:lvl4pPr>
            <a:lvl5pPr marL="2160000" marR="0" lvl="4"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5pPr>
            <a:lvl6pPr marL="2592000" marR="0" lvl="5"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6pPr>
            <a:lvl7pPr marL="3024000" marR="0" lvl="6"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7pPr>
            <a:lvl8pPr marL="3456000" marR="0" lvl="7"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8pPr>
            <a:lvl9pPr marL="3887999" marR="0" lvl="8" indent="-216000" algn="l" rtl="0">
              <a:lnSpc>
                <a:spcPct val="100000"/>
              </a:lnSpc>
              <a:spcBef>
                <a:spcPts val="0"/>
              </a:spcBef>
              <a:spcAft>
                <a:spcPts val="283"/>
              </a:spcAft>
              <a:buSzPct val="45000"/>
              <a:buFont typeface="StarSymbol"/>
              <a:buChar char="●"/>
              <a:defRPr lang="en-US" sz="2000" b="0" i="0" u="none" strike="noStrike" kern="1200" spc="0">
                <a:ln>
                  <a:noFill/>
                </a:ln>
                <a:solidFill>
                  <a:srgbClr val="000000"/>
                </a:solidFill>
                <a:latin typeface="Arial"/>
                <a:ea typeface="Arial"/>
                <a:cs typeface="Arial"/>
              </a:defRPr>
            </a:lvl9pPr>
          </a:lstStyle>
          <a:p>
            <a:pPr marL="463550" indent="-463550">
              <a:spcAft>
                <a:spcPts val="600"/>
              </a:spcAft>
              <a:buFont typeface="Arial" charset="0"/>
              <a:buChar char="•"/>
            </a:pPr>
            <a:r>
              <a:rPr lang="en-US" sz="1800" b="1" dirty="0"/>
              <a:t>Multi-stakeholder engagement is increasing </a:t>
            </a:r>
            <a:r>
              <a:rPr lang="en-US" sz="1800" dirty="0"/>
              <a:t>and changing in nature:</a:t>
            </a:r>
          </a:p>
          <a:p>
            <a:pPr marL="895550" lvl="1" indent="-463550">
              <a:spcAft>
                <a:spcPts val="600"/>
              </a:spcAft>
              <a:buFont typeface="Arial" charset="0"/>
              <a:buChar char="•"/>
            </a:pPr>
            <a:r>
              <a:rPr lang="en-US" sz="1800" dirty="0"/>
              <a:t>Importance of bringing all stakeholders (including new actors) though joint multi-stakeholder whole of society approaches (e.g., Finland).</a:t>
            </a:r>
          </a:p>
          <a:p>
            <a:pPr marL="895550" lvl="1" indent="-463550">
              <a:spcAft>
                <a:spcPts val="600"/>
              </a:spcAft>
              <a:buFont typeface="Arial" charset="0"/>
              <a:buChar char="•"/>
            </a:pPr>
            <a:r>
              <a:rPr lang="en-US" sz="1800" dirty="0"/>
              <a:t>Participation takes place through institutionalized mechanisms—VNRs, SDG implementation entities, etc. (e.g., Brazil).</a:t>
            </a:r>
          </a:p>
          <a:p>
            <a:pPr marL="895550" lvl="1" indent="-463550">
              <a:spcAft>
                <a:spcPts val="600"/>
              </a:spcAft>
              <a:buFont typeface="Arial" charset="0"/>
              <a:buChar char="•"/>
            </a:pPr>
            <a:r>
              <a:rPr lang="en-US" sz="1800" dirty="0"/>
              <a:t>Need of strengthening coordination and communication with non-government stakeholders.</a:t>
            </a:r>
          </a:p>
          <a:p>
            <a:pPr marL="463550" indent="-463550">
              <a:spcAft>
                <a:spcPts val="600"/>
              </a:spcAft>
              <a:buFont typeface="Arial" charset="0"/>
              <a:buChar char="•"/>
            </a:pPr>
            <a:r>
              <a:rPr lang="en-US" sz="1800" b="1" dirty="0"/>
              <a:t>Monitoring frameworks</a:t>
            </a:r>
            <a:r>
              <a:rPr lang="en-US" sz="1800" dirty="0"/>
              <a:t>:</a:t>
            </a:r>
          </a:p>
          <a:p>
            <a:pPr marL="895550" lvl="1" indent="-463550">
              <a:spcAft>
                <a:spcPts val="600"/>
              </a:spcAft>
              <a:buFont typeface="Arial" charset="0"/>
              <a:buChar char="•"/>
            </a:pPr>
            <a:r>
              <a:rPr lang="en-US" sz="1800" dirty="0"/>
              <a:t>Need to integrate M&amp;E structures into single national systems to reduce overlaps and parallel structures.</a:t>
            </a:r>
          </a:p>
          <a:p>
            <a:pPr marL="895550" lvl="1" indent="-463550">
              <a:spcAft>
                <a:spcPts val="600"/>
              </a:spcAft>
              <a:buFont typeface="Arial" charset="0"/>
              <a:buChar char="•"/>
            </a:pPr>
            <a:r>
              <a:rPr lang="en-US" sz="1800" dirty="0"/>
              <a:t>Localizing targets and indicators is critical.</a:t>
            </a:r>
          </a:p>
          <a:p>
            <a:pPr marL="895550" lvl="1" indent="-463550">
              <a:spcAft>
                <a:spcPts val="600"/>
              </a:spcAft>
              <a:buFont typeface="Arial" charset="0"/>
              <a:buChar char="•"/>
            </a:pPr>
            <a:r>
              <a:rPr lang="en-US" sz="1800" dirty="0"/>
              <a:t>Countries are exploring different M&amp;E institutional arrangements such as new inter-agency structures (e.g., Georgia) or </a:t>
            </a:r>
            <a:r>
              <a:rPr lang="en-US" sz="1800" dirty="0" err="1"/>
              <a:t>specialised</a:t>
            </a:r>
            <a:r>
              <a:rPr lang="en-US" sz="1800" dirty="0"/>
              <a:t> units (e.g., Moldova).</a:t>
            </a:r>
          </a:p>
          <a:p>
            <a:pPr marL="895550" lvl="1" indent="-463550">
              <a:spcAft>
                <a:spcPts val="600"/>
              </a:spcAft>
              <a:buFont typeface="Arial" charset="0"/>
              <a:buChar char="•"/>
            </a:pPr>
            <a:r>
              <a:rPr lang="en-US" sz="1800" spc="-50" dirty="0"/>
              <a:t>Most countries rely on National Statistical Offices (NSO) for SDG monitoring but they need enhanced capacities and coordination with other actors.</a:t>
            </a:r>
          </a:p>
          <a:p>
            <a:pPr marL="895550" lvl="1" indent="-463550">
              <a:spcAft>
                <a:spcPts val="600"/>
              </a:spcAft>
              <a:buFont typeface="Arial" charset="0"/>
              <a:buChar char="•"/>
            </a:pPr>
            <a:r>
              <a:rPr lang="en-US" sz="1800" dirty="0"/>
              <a:t>Importance of addressing capacity gaps and investing in data collection, disaggregation and analysis. </a:t>
            </a:r>
          </a:p>
          <a:p>
            <a:pPr marL="895550" lvl="1" indent="-463550">
              <a:spcAft>
                <a:spcPts val="600"/>
              </a:spcAft>
              <a:buFont typeface="Arial" charset="0"/>
              <a:buChar char="•"/>
            </a:pPr>
            <a:endParaRPr lang="en-US" sz="2000" dirty="0"/>
          </a:p>
          <a:p>
            <a:pPr marL="895550" lvl="1" indent="-463550">
              <a:spcAft>
                <a:spcPts val="600"/>
              </a:spcAft>
              <a:buFont typeface="Arial" charset="0"/>
              <a:buChar char="•"/>
            </a:pPr>
            <a:endParaRPr lang="en-US" sz="2000" dirty="0"/>
          </a:p>
          <a:p>
            <a:pPr lvl="1">
              <a:buFont typeface="Wingdings" panose="05000000000000000000" pitchFamily="2" charset="2"/>
              <a:buChar char="§"/>
            </a:pPr>
            <a:endParaRPr lang="en-US" altLang="en-US" sz="2000" dirty="0"/>
          </a:p>
        </p:txBody>
      </p:sp>
    </p:spTree>
    <p:extLst>
      <p:ext uri="{BB962C8B-B14F-4D97-AF65-F5344CB8AC3E}">
        <p14:creationId xmlns:p14="http://schemas.microsoft.com/office/powerpoint/2010/main" val="1180330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8814</TotalTime>
  <Words>3964</Words>
  <Application>Microsoft Office PowerPoint</Application>
  <PresentationFormat>On-screen Show (4:3)</PresentationFormat>
  <Paragraphs>405</Paragraphs>
  <Slides>15</Slides>
  <Notes>15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15</vt:i4>
      </vt:variant>
    </vt:vector>
  </HeadingPairs>
  <TitlesOfParts>
    <vt:vector size="29" baseType="lpstr">
      <vt:lpstr>Microsoft YaHei</vt:lpstr>
      <vt:lpstr>Arial</vt:lpstr>
      <vt:lpstr>Arial Narrow</vt:lpstr>
      <vt:lpstr>Calibri</vt:lpstr>
      <vt:lpstr>Calibri Light</vt:lpstr>
      <vt:lpstr>Lucida Sans Unicode</vt:lpstr>
      <vt:lpstr>Mangal</vt:lpstr>
      <vt:lpstr>Questrial</vt:lpstr>
      <vt:lpstr>StarSymbol</vt:lpstr>
      <vt:lpstr>Tahoma</vt:lpstr>
      <vt:lpstr>Times New Roman</vt:lpstr>
      <vt:lpstr>Wingdings</vt:lpstr>
      <vt:lpstr>Default</vt:lpstr>
      <vt:lpstr>Default 2</vt:lpstr>
      <vt:lpstr>PowerPoint Presentation</vt:lpstr>
      <vt:lpstr>PowerPoint Presentation</vt:lpstr>
      <vt:lpstr>The 2030 Agenda is underway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Follow-up and review at global level -HLPF</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Arpine Korekyan</dc:creator>
  <cp:lastModifiedBy>Ami Rahmawati</cp:lastModifiedBy>
  <cp:revision>218</cp:revision>
  <cp:lastPrinted>2017-09-12T18:25:40Z</cp:lastPrinted>
  <dcterms:modified xsi:type="dcterms:W3CDTF">2017-09-14T08:59:30Z</dcterms:modified>
</cp:coreProperties>
</file>