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9" r:id="rId2"/>
    <p:sldId id="371" r:id="rId3"/>
    <p:sldId id="420" r:id="rId4"/>
    <p:sldId id="424" r:id="rId5"/>
    <p:sldId id="425" r:id="rId6"/>
    <p:sldId id="428" r:id="rId7"/>
    <p:sldId id="408" r:id="rId8"/>
    <p:sldId id="409" r:id="rId9"/>
    <p:sldId id="426" r:id="rId10"/>
    <p:sldId id="411" r:id="rId11"/>
    <p:sldId id="412" r:id="rId12"/>
    <p:sldId id="430" r:id="rId13"/>
    <p:sldId id="414" r:id="rId14"/>
    <p:sldId id="415" r:id="rId15"/>
    <p:sldId id="416" r:id="rId16"/>
    <p:sldId id="418" r:id="rId17"/>
    <p:sldId id="419" r:id="rId18"/>
    <p:sldId id="405" r:id="rId19"/>
    <p:sldId id="429" r:id="rId2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22"/>
    <a:srgbClr val="456A1C"/>
    <a:srgbClr val="000000"/>
    <a:srgbClr val="6EA92D"/>
    <a:srgbClr val="669900"/>
    <a:srgbClr val="808000"/>
    <a:srgbClr val="CCCC00"/>
    <a:srgbClr val="FFFFFF"/>
    <a:srgbClr val="B8E08C"/>
    <a:srgbClr val="69A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69" d="100"/>
          <a:sy n="69" d="100"/>
        </p:scale>
        <p:origin x="13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0037661-CA1D-49CC-A78F-662430DADC9E}" type="datetimeFigureOut">
              <a:rPr lang="en-IN"/>
              <a:pPr>
                <a:defRPr/>
              </a:pPr>
              <a:t>10-09-2017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F7BAEE-C391-4F1E-9C1A-CEEDD2C44DCF}" type="slidenum">
              <a:rPr lang="en-IN"/>
              <a:pPr>
                <a:defRPr/>
              </a:pPr>
              <a:t>‹#›</a:t>
            </a:fld>
            <a:endParaRPr lang="en-IN"/>
          </a:p>
        </p:txBody>
      </p:sp>
    </p:spTree>
    <p:extLst>
      <p:ext uri="{BB962C8B-B14F-4D97-AF65-F5344CB8AC3E}">
        <p14:creationId xmlns:p14="http://schemas.microsoft.com/office/powerpoint/2010/main" val="684130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1E527517-F829-4C86-BBB1-2FDD613C8FED}" type="slidenum">
              <a:rPr lang="en-US" altLang="en-US" smtClean="0">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3706322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Users\Director\AppData\Local\Temp\iced-final-1.jpg"/>
          <p:cNvPicPr/>
          <p:nvPr userDrawn="1"/>
        </p:nvPicPr>
        <p:blipFill>
          <a:blip r:embed="rId2" cstate="print"/>
          <a:srcRect/>
          <a:stretch>
            <a:fillRect/>
          </a:stretch>
        </p:blipFill>
        <p:spPr bwMode="auto">
          <a:xfrm>
            <a:off x="819538" y="5136443"/>
            <a:ext cx="4059860" cy="1445006"/>
          </a:xfrm>
          <a:prstGeom prst="rect">
            <a:avLst/>
          </a:prstGeom>
          <a:noFill/>
          <a:ln w="9525">
            <a:noFill/>
            <a:miter lim="800000"/>
            <a:headEnd/>
            <a:tailEnd/>
          </a:ln>
        </p:spPr>
      </p:pic>
      <p:sp>
        <p:nvSpPr>
          <p:cNvPr id="57346" name="Rectangle 2"/>
          <p:cNvSpPr>
            <a:spLocks noGrp="1" noChangeArrowheads="1"/>
          </p:cNvSpPr>
          <p:nvPr>
            <p:ph type="subTitle" idx="1"/>
          </p:nvPr>
        </p:nvSpPr>
        <p:spPr>
          <a:xfrm>
            <a:off x="1186830" y="3214042"/>
            <a:ext cx="6913562" cy="935038"/>
          </a:xfrm>
        </p:spPr>
        <p:txBody>
          <a:bodyPr/>
          <a:lstStyle>
            <a:lvl1pPr marL="0" indent="0">
              <a:lnSpc>
                <a:spcPct val="90000"/>
              </a:lnSpc>
              <a:buFontTx/>
              <a:buNone/>
              <a:defRPr kumimoji="1" lang="en-US" altLang="en-US" sz="4400" dirty="0">
                <a:solidFill>
                  <a:schemeClr val="tx1"/>
                </a:solidFill>
                <a:latin typeface="+mj-lt"/>
                <a:ea typeface="+mj-ea"/>
                <a:cs typeface="+mj-cs"/>
              </a:defRPr>
            </a:lvl1pPr>
          </a:lstStyle>
          <a:p>
            <a:r>
              <a:rPr lang="en-US" altLang="en-US" dirty="0"/>
              <a:t>Click to edit Master subtitle style</a:t>
            </a:r>
          </a:p>
        </p:txBody>
      </p:sp>
      <p:sp>
        <p:nvSpPr>
          <p:cNvPr id="57347" name="Rectangle 3"/>
          <p:cNvSpPr>
            <a:spLocks noGrp="1" noChangeArrowheads="1"/>
          </p:cNvSpPr>
          <p:nvPr>
            <p:ph type="ctrTitle" sz="quarter"/>
          </p:nvPr>
        </p:nvSpPr>
        <p:spPr>
          <a:xfrm>
            <a:off x="1043608" y="632129"/>
            <a:ext cx="6913562" cy="2088232"/>
          </a:xfrm>
        </p:spPr>
        <p:txBody>
          <a:bodyPr anchor="b"/>
          <a:lstStyle>
            <a:lvl1pPr>
              <a:defRPr sz="4800"/>
            </a:lvl1pPr>
          </a:lstStyle>
          <a:p>
            <a:r>
              <a:rPr lang="en-US" altLang="en-US" dirty="0"/>
              <a:t>Click to edit Master title style</a:t>
            </a:r>
          </a:p>
        </p:txBody>
      </p:sp>
    </p:spTree>
    <p:extLst>
      <p:ext uri="{BB962C8B-B14F-4D97-AF65-F5344CB8AC3E}">
        <p14:creationId xmlns:p14="http://schemas.microsoft.com/office/powerpoint/2010/main" val="39822985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pic>
        <p:nvPicPr>
          <p:cNvPr id="8" name="Picture 7" descr="C:\Users\Director\AppData\Local\Temp\iced-final-1.jpg"/>
          <p:cNvPicPr/>
          <p:nvPr userDrawn="1"/>
        </p:nvPicPr>
        <p:blipFill>
          <a:blip r:embed="rId2" cstate="print"/>
          <a:srcRect/>
          <a:stretch>
            <a:fillRect/>
          </a:stretch>
        </p:blipFill>
        <p:spPr bwMode="auto">
          <a:xfrm>
            <a:off x="323528" y="6042025"/>
            <a:ext cx="1124716" cy="400316"/>
          </a:xfrm>
          <a:prstGeom prst="rect">
            <a:avLst/>
          </a:prstGeom>
          <a:noFill/>
          <a:ln w="9525">
            <a:noFill/>
            <a:miter lim="800000"/>
            <a:headEnd/>
            <a:tailEnd/>
          </a:ln>
        </p:spPr>
      </p:pic>
    </p:spTree>
    <p:extLst>
      <p:ext uri="{BB962C8B-B14F-4D97-AF65-F5344CB8AC3E}">
        <p14:creationId xmlns:p14="http://schemas.microsoft.com/office/powerpoint/2010/main" val="45268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692150"/>
            <a:ext cx="1908175" cy="525145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1079500" y="692150"/>
            <a:ext cx="5572125"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pic>
        <p:nvPicPr>
          <p:cNvPr id="8" name="Picture 7" descr="C:\Users\Director\AppData\Local\Temp\iced-final-1.jpg"/>
          <p:cNvPicPr/>
          <p:nvPr userDrawn="1"/>
        </p:nvPicPr>
        <p:blipFill>
          <a:blip r:embed="rId2" cstate="print"/>
          <a:srcRect/>
          <a:stretch>
            <a:fillRect/>
          </a:stretch>
        </p:blipFill>
        <p:spPr bwMode="auto">
          <a:xfrm>
            <a:off x="251520" y="6165304"/>
            <a:ext cx="1124716" cy="400316"/>
          </a:xfrm>
          <a:prstGeom prst="rect">
            <a:avLst/>
          </a:prstGeom>
          <a:noFill/>
          <a:ln w="9525">
            <a:noFill/>
            <a:miter lim="800000"/>
            <a:headEnd/>
            <a:tailEnd/>
          </a:ln>
        </p:spPr>
      </p:pic>
    </p:spTree>
    <p:extLst>
      <p:ext uri="{BB962C8B-B14F-4D97-AF65-F5344CB8AC3E}">
        <p14:creationId xmlns:p14="http://schemas.microsoft.com/office/powerpoint/2010/main" val="250201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464302" y="6381328"/>
            <a:ext cx="630982" cy="365125"/>
          </a:xfrm>
          <a:prstGeom prst="rect">
            <a:avLst/>
          </a:prstGeom>
        </p:spPr>
        <p:txBody>
          <a:bodyPr/>
          <a:lstStyle/>
          <a:p>
            <a:fld id="{422AF7F0-08AD-41EC-B382-90631B92835D}" type="slidenum">
              <a:rPr lang="en-US" smtClean="0"/>
              <a:t>‹#›</a:t>
            </a:fld>
            <a:endParaRPr lang="en-US" dirty="0"/>
          </a:p>
        </p:txBody>
      </p:sp>
    </p:spTree>
    <p:extLst>
      <p:ext uri="{BB962C8B-B14F-4D97-AF65-F5344CB8AC3E}">
        <p14:creationId xmlns:p14="http://schemas.microsoft.com/office/powerpoint/2010/main" val="3797840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414863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t-E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kumimoji="1" lang="en-US" sz="4000" b="1" cap="all" dirty="0" smtClean="0">
                <a:solidFill>
                  <a:srgbClr val="274896"/>
                </a:solidFill>
                <a:latin typeface="+mj-lt"/>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7" name="Picture 6" descr="C:\Users\Director\AppData\Local\Temp\iced-final-1.jpg"/>
          <p:cNvPicPr/>
          <p:nvPr userDrawn="1"/>
        </p:nvPicPr>
        <p:blipFill>
          <a:blip r:embed="rId2" cstate="print"/>
          <a:srcRect/>
          <a:stretch>
            <a:fillRect/>
          </a:stretch>
        </p:blipFill>
        <p:spPr bwMode="auto">
          <a:xfrm>
            <a:off x="4572000" y="692696"/>
            <a:ext cx="4347892" cy="1547524"/>
          </a:xfrm>
          <a:prstGeom prst="rect">
            <a:avLst/>
          </a:prstGeom>
          <a:noFill/>
          <a:ln w="9525">
            <a:noFill/>
            <a:miter lim="800000"/>
            <a:headEnd/>
            <a:tailEnd/>
          </a:ln>
        </p:spPr>
      </p:pic>
    </p:spTree>
    <p:extLst>
      <p:ext uri="{BB962C8B-B14F-4D97-AF65-F5344CB8AC3E}">
        <p14:creationId xmlns:p14="http://schemas.microsoft.com/office/powerpoint/2010/main" val="323475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t-EE" dirty="0"/>
          </a:p>
        </p:txBody>
      </p:sp>
      <p:sp>
        <p:nvSpPr>
          <p:cNvPr id="3" name="Content Placeholder 2"/>
          <p:cNvSpPr>
            <a:spLocks noGrp="1"/>
          </p:cNvSpPr>
          <p:nvPr>
            <p:ph sz="half" idx="1"/>
          </p:nvPr>
        </p:nvSpPr>
        <p:spPr>
          <a:xfrm>
            <a:off x="1079500" y="1628775"/>
            <a:ext cx="3733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965700" y="1628775"/>
            <a:ext cx="3733800"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pic>
        <p:nvPicPr>
          <p:cNvPr id="9" name="Picture 8" descr="C:\Users\Director\AppData\Local\Temp\iced-final-1.jpg"/>
          <p:cNvPicPr/>
          <p:nvPr userDrawn="1"/>
        </p:nvPicPr>
        <p:blipFill>
          <a:blip r:embed="rId2" cstate="print"/>
          <a:srcRect/>
          <a:stretch>
            <a:fillRect/>
          </a:stretch>
        </p:blipFill>
        <p:spPr bwMode="auto">
          <a:xfrm>
            <a:off x="251520" y="6165304"/>
            <a:ext cx="1124716" cy="400316"/>
          </a:xfrm>
          <a:prstGeom prst="rect">
            <a:avLst/>
          </a:prstGeom>
          <a:noFill/>
          <a:ln w="9525">
            <a:noFill/>
            <a:miter lim="800000"/>
            <a:headEnd/>
            <a:tailEnd/>
          </a:ln>
        </p:spPr>
      </p:pic>
    </p:spTree>
    <p:extLst>
      <p:ext uri="{BB962C8B-B14F-4D97-AF65-F5344CB8AC3E}">
        <p14:creationId xmlns:p14="http://schemas.microsoft.com/office/powerpoint/2010/main" val="32200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dirty="0" smtClean="0"/>
              <a:t>Click to edit Master title style</a:t>
            </a:r>
            <a:endParaRPr lang="et-E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pic>
        <p:nvPicPr>
          <p:cNvPr id="11" name="Picture 10" descr="C:\Users\Director\AppData\Local\Temp\iced-final-1.jpg"/>
          <p:cNvPicPr/>
          <p:nvPr userDrawn="1"/>
        </p:nvPicPr>
        <p:blipFill>
          <a:blip r:embed="rId2" cstate="print"/>
          <a:srcRect/>
          <a:stretch>
            <a:fillRect/>
          </a:stretch>
        </p:blipFill>
        <p:spPr bwMode="auto">
          <a:xfrm>
            <a:off x="323528" y="6237312"/>
            <a:ext cx="1124716" cy="400316"/>
          </a:xfrm>
          <a:prstGeom prst="rect">
            <a:avLst/>
          </a:prstGeom>
          <a:noFill/>
          <a:ln w="9525">
            <a:noFill/>
            <a:miter lim="800000"/>
            <a:headEnd/>
            <a:tailEnd/>
          </a:ln>
        </p:spPr>
      </p:pic>
    </p:spTree>
    <p:extLst>
      <p:ext uri="{BB962C8B-B14F-4D97-AF65-F5344CB8AC3E}">
        <p14:creationId xmlns:p14="http://schemas.microsoft.com/office/powerpoint/2010/main" val="55218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t-EE" dirty="0"/>
          </a:p>
        </p:txBody>
      </p:sp>
      <p:pic>
        <p:nvPicPr>
          <p:cNvPr id="7" name="Picture 6" descr="C:\Users\Director\AppData\Local\Temp\iced-final-1.jpg"/>
          <p:cNvPicPr/>
          <p:nvPr userDrawn="1"/>
        </p:nvPicPr>
        <p:blipFill>
          <a:blip r:embed="rId2" cstate="print"/>
          <a:srcRect/>
          <a:stretch>
            <a:fillRect/>
          </a:stretch>
        </p:blipFill>
        <p:spPr bwMode="auto">
          <a:xfrm>
            <a:off x="395536" y="6165304"/>
            <a:ext cx="1124716" cy="400316"/>
          </a:xfrm>
          <a:prstGeom prst="rect">
            <a:avLst/>
          </a:prstGeom>
          <a:noFill/>
          <a:ln w="9525">
            <a:noFill/>
            <a:miter lim="800000"/>
            <a:headEnd/>
            <a:tailEnd/>
          </a:ln>
        </p:spPr>
      </p:pic>
    </p:spTree>
    <p:extLst>
      <p:ext uri="{BB962C8B-B14F-4D97-AF65-F5344CB8AC3E}">
        <p14:creationId xmlns:p14="http://schemas.microsoft.com/office/powerpoint/2010/main" val="19482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62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C:\Users\Director\AppData\Local\Temp\iced-final-1.jpg"/>
          <p:cNvPicPr/>
          <p:nvPr userDrawn="1"/>
        </p:nvPicPr>
        <p:blipFill>
          <a:blip r:embed="rId2" cstate="print"/>
          <a:srcRect/>
          <a:stretch>
            <a:fillRect/>
          </a:stretch>
        </p:blipFill>
        <p:spPr bwMode="auto">
          <a:xfrm>
            <a:off x="251520" y="6126163"/>
            <a:ext cx="1124716" cy="400316"/>
          </a:xfrm>
          <a:prstGeom prst="rect">
            <a:avLst/>
          </a:prstGeom>
          <a:noFill/>
          <a:ln w="9525">
            <a:noFill/>
            <a:miter lim="800000"/>
            <a:headEnd/>
            <a:tailEnd/>
          </a:ln>
        </p:spPr>
      </p:pic>
    </p:spTree>
    <p:extLst>
      <p:ext uri="{BB962C8B-B14F-4D97-AF65-F5344CB8AC3E}">
        <p14:creationId xmlns:p14="http://schemas.microsoft.com/office/powerpoint/2010/main" val="326800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pic>
        <p:nvPicPr>
          <p:cNvPr id="9" name="Picture 8" descr="C:\Users\Director\AppData\Local\Temp\iced-final-1.jpg"/>
          <p:cNvPicPr/>
          <p:nvPr userDrawn="1"/>
        </p:nvPicPr>
        <p:blipFill>
          <a:blip r:embed="rId2" cstate="print"/>
          <a:srcRect/>
          <a:stretch>
            <a:fillRect/>
          </a:stretch>
        </p:blipFill>
        <p:spPr bwMode="auto">
          <a:xfrm>
            <a:off x="395536" y="6093296"/>
            <a:ext cx="1124716" cy="400316"/>
          </a:xfrm>
          <a:prstGeom prst="rect">
            <a:avLst/>
          </a:prstGeom>
          <a:noFill/>
          <a:ln w="9525">
            <a:noFill/>
            <a:miter lim="800000"/>
            <a:headEnd/>
            <a:tailEnd/>
          </a:ln>
        </p:spPr>
      </p:pic>
    </p:spTree>
    <p:extLst>
      <p:ext uri="{BB962C8B-B14F-4D97-AF65-F5344CB8AC3E}">
        <p14:creationId xmlns:p14="http://schemas.microsoft.com/office/powerpoint/2010/main" val="186257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9180" y="295506"/>
            <a:ext cx="7632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altLang="en-US" noProof="1" smtClean="0"/>
              <a:t>Click to edit Master title style</a:t>
            </a:r>
          </a:p>
        </p:txBody>
      </p:sp>
      <p:sp>
        <p:nvSpPr>
          <p:cNvPr id="1027" name="Rectangle 3"/>
          <p:cNvSpPr>
            <a:spLocks noGrp="1" noChangeArrowheads="1"/>
          </p:cNvSpPr>
          <p:nvPr>
            <p:ph type="body" idx="1"/>
          </p:nvPr>
        </p:nvSpPr>
        <p:spPr bwMode="auto">
          <a:xfrm>
            <a:off x="539552" y="1628775"/>
            <a:ext cx="8159948" cy="45365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ltLang="en-US" noProof="1" smtClean="0"/>
              <a:t>Click to edit Master text styles</a:t>
            </a:r>
          </a:p>
          <a:p>
            <a:pPr lvl="1"/>
            <a:r>
              <a:rPr lang="et-EE" altLang="en-US" noProof="1" smtClean="0"/>
              <a:t>Second level</a:t>
            </a:r>
          </a:p>
          <a:p>
            <a:pPr lvl="2"/>
            <a:r>
              <a:rPr lang="et-EE" altLang="en-US" noProof="1" smtClean="0"/>
              <a:t>Third level</a:t>
            </a:r>
          </a:p>
          <a:p>
            <a:pPr lvl="3"/>
            <a:r>
              <a:rPr lang="et-EE" altLang="en-US" noProof="1" smtClean="0"/>
              <a:t>Fourth level</a:t>
            </a:r>
          </a:p>
          <a:p>
            <a:pPr lvl="4"/>
            <a:r>
              <a:rPr lang="et-EE" altLang="en-US" noProof="1" smtClean="0"/>
              <a:t>Fifth level</a:t>
            </a:r>
          </a:p>
        </p:txBody>
      </p:sp>
      <p:pic>
        <p:nvPicPr>
          <p:cNvPr id="8" name="Picture 7" descr="C:\Users\Director\AppData\Local\Temp\iced-final-1.jpg"/>
          <p:cNvPicPr/>
          <p:nvPr userDrawn="1"/>
        </p:nvPicPr>
        <p:blipFill>
          <a:blip r:embed="rId15" cstate="print"/>
          <a:srcRect/>
          <a:stretch>
            <a:fillRect/>
          </a:stretch>
        </p:blipFill>
        <p:spPr bwMode="auto">
          <a:xfrm>
            <a:off x="409242" y="6165304"/>
            <a:ext cx="1124716" cy="400316"/>
          </a:xfrm>
          <a:prstGeom prst="rect">
            <a:avLst/>
          </a:prstGeom>
          <a:noFill/>
          <a:ln w="9525">
            <a:noFill/>
            <a:miter lim="800000"/>
            <a:headEnd/>
            <a:tailEnd/>
          </a:ln>
        </p:spPr>
      </p:pic>
    </p:spTree>
    <p:extLst>
      <p:ext uri="{BB962C8B-B14F-4D97-AF65-F5344CB8AC3E}">
        <p14:creationId xmlns:p14="http://schemas.microsoft.com/office/powerpoint/2010/main" val="296095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0" fontAlgn="base" hangingPunct="0">
        <a:spcBef>
          <a:spcPct val="0"/>
        </a:spcBef>
        <a:spcAft>
          <a:spcPct val="0"/>
        </a:spcAft>
        <a:defRPr kumimoji="1" sz="3200">
          <a:solidFill>
            <a:srgbClr val="274896"/>
          </a:solidFill>
          <a:latin typeface="+mj-lt"/>
          <a:ea typeface="+mj-ea"/>
          <a:cs typeface="+mj-cs"/>
        </a:defRPr>
      </a:lvl1pPr>
      <a:lvl2pPr algn="l" rtl="0" eaLnBrk="0" fontAlgn="base" hangingPunct="0">
        <a:spcBef>
          <a:spcPct val="0"/>
        </a:spcBef>
        <a:spcAft>
          <a:spcPct val="0"/>
        </a:spcAft>
        <a:defRPr kumimoji="1" sz="3200">
          <a:solidFill>
            <a:srgbClr val="274896"/>
          </a:solidFill>
          <a:latin typeface="Arial" charset="0"/>
        </a:defRPr>
      </a:lvl2pPr>
      <a:lvl3pPr algn="l" rtl="0" eaLnBrk="0" fontAlgn="base" hangingPunct="0">
        <a:spcBef>
          <a:spcPct val="0"/>
        </a:spcBef>
        <a:spcAft>
          <a:spcPct val="0"/>
        </a:spcAft>
        <a:defRPr kumimoji="1" sz="3200">
          <a:solidFill>
            <a:srgbClr val="274896"/>
          </a:solidFill>
          <a:latin typeface="Arial" charset="0"/>
        </a:defRPr>
      </a:lvl3pPr>
      <a:lvl4pPr algn="l" rtl="0" eaLnBrk="0" fontAlgn="base" hangingPunct="0">
        <a:spcBef>
          <a:spcPct val="0"/>
        </a:spcBef>
        <a:spcAft>
          <a:spcPct val="0"/>
        </a:spcAft>
        <a:defRPr kumimoji="1" sz="3200">
          <a:solidFill>
            <a:srgbClr val="274896"/>
          </a:solidFill>
          <a:latin typeface="Arial" charset="0"/>
        </a:defRPr>
      </a:lvl4pPr>
      <a:lvl5pPr algn="l" rtl="0" eaLnBrk="0" fontAlgn="base" hangingPunct="0">
        <a:spcBef>
          <a:spcPct val="0"/>
        </a:spcBef>
        <a:spcAft>
          <a:spcPct val="0"/>
        </a:spcAft>
        <a:defRPr kumimoji="1" sz="3200">
          <a:solidFill>
            <a:srgbClr val="274896"/>
          </a:solidFill>
          <a:latin typeface="Arial" charset="0"/>
        </a:defRPr>
      </a:lvl5pPr>
      <a:lvl6pPr marL="457200" algn="l" rtl="0" eaLnBrk="0" fontAlgn="base" hangingPunct="0">
        <a:spcBef>
          <a:spcPct val="0"/>
        </a:spcBef>
        <a:spcAft>
          <a:spcPct val="0"/>
        </a:spcAft>
        <a:defRPr kumimoji="1" sz="3200">
          <a:solidFill>
            <a:srgbClr val="274896"/>
          </a:solidFill>
          <a:latin typeface="Arial" charset="0"/>
        </a:defRPr>
      </a:lvl6pPr>
      <a:lvl7pPr marL="914400" algn="l" rtl="0" eaLnBrk="0" fontAlgn="base" hangingPunct="0">
        <a:spcBef>
          <a:spcPct val="0"/>
        </a:spcBef>
        <a:spcAft>
          <a:spcPct val="0"/>
        </a:spcAft>
        <a:defRPr kumimoji="1" sz="3200">
          <a:solidFill>
            <a:srgbClr val="274896"/>
          </a:solidFill>
          <a:latin typeface="Arial" charset="0"/>
        </a:defRPr>
      </a:lvl7pPr>
      <a:lvl8pPr marL="1371600" algn="l" rtl="0" eaLnBrk="0" fontAlgn="base" hangingPunct="0">
        <a:spcBef>
          <a:spcPct val="0"/>
        </a:spcBef>
        <a:spcAft>
          <a:spcPct val="0"/>
        </a:spcAft>
        <a:defRPr kumimoji="1" sz="3200">
          <a:solidFill>
            <a:srgbClr val="274896"/>
          </a:solidFill>
          <a:latin typeface="Arial" charset="0"/>
        </a:defRPr>
      </a:lvl8pPr>
      <a:lvl9pPr marL="1828800" algn="l" rtl="0" eaLnBrk="0" fontAlgn="base" hangingPunct="0">
        <a:spcBef>
          <a:spcPct val="0"/>
        </a:spcBef>
        <a:spcAft>
          <a:spcPct val="0"/>
        </a:spcAft>
        <a:defRPr kumimoji="1" sz="3200">
          <a:solidFill>
            <a:srgbClr val="274896"/>
          </a:solidFill>
          <a:latin typeface="Arial" charset="0"/>
        </a:defRPr>
      </a:lvl9pPr>
    </p:titleStyle>
    <p:bodyStyle>
      <a:lvl1pPr marL="342900" indent="-342900" algn="l" rtl="0" eaLnBrk="0" fontAlgn="base" hangingPunct="0">
        <a:lnSpc>
          <a:spcPct val="100000"/>
        </a:lnSpc>
        <a:spcBef>
          <a:spcPts val="600"/>
        </a:spcBef>
        <a:spcAft>
          <a:spcPct val="0"/>
        </a:spcAft>
        <a:buClr>
          <a:srgbClr val="274896"/>
        </a:buClr>
        <a:buChar char="•"/>
        <a:defRPr kumimoji="1" sz="2400">
          <a:solidFill>
            <a:schemeClr val="accent1"/>
          </a:solidFill>
          <a:latin typeface="+mn-lt"/>
          <a:ea typeface="+mn-ea"/>
          <a:cs typeface="+mn-cs"/>
        </a:defRPr>
      </a:lvl1pPr>
      <a:lvl2pPr marL="742950" indent="-285750" algn="l" rtl="0" eaLnBrk="0" fontAlgn="base" hangingPunct="0">
        <a:lnSpc>
          <a:spcPct val="100000"/>
        </a:lnSpc>
        <a:spcBef>
          <a:spcPts val="600"/>
        </a:spcBef>
        <a:spcAft>
          <a:spcPct val="0"/>
        </a:spcAft>
        <a:buClr>
          <a:srgbClr val="548222"/>
        </a:buClr>
        <a:buFont typeface="Times New Roman" pitchFamily="18" charset="0"/>
        <a:buChar char="–"/>
        <a:defRPr kumimoji="1" sz="2000">
          <a:solidFill>
            <a:srgbClr val="548222"/>
          </a:solidFill>
          <a:latin typeface="+mn-lt"/>
        </a:defRPr>
      </a:lvl2pPr>
      <a:lvl3pPr marL="1143000" indent="-228600" algn="l" rtl="0" eaLnBrk="0" fontAlgn="base" hangingPunct="0">
        <a:lnSpc>
          <a:spcPct val="100000"/>
        </a:lnSpc>
        <a:spcBef>
          <a:spcPts val="600"/>
        </a:spcBef>
        <a:spcAft>
          <a:spcPct val="0"/>
        </a:spcAft>
        <a:buClr>
          <a:schemeClr val="tx1">
            <a:lumMod val="50000"/>
          </a:schemeClr>
        </a:buClr>
        <a:buChar char="•"/>
        <a:defRPr kumimoji="1" sz="1600">
          <a:solidFill>
            <a:srgbClr val="67666B"/>
          </a:solidFill>
          <a:latin typeface="+mn-lt"/>
        </a:defRPr>
      </a:lvl3pPr>
      <a:lvl4pPr marL="1600200" indent="-228600" algn="l" rtl="0" eaLnBrk="0" fontAlgn="base" hangingPunct="0">
        <a:lnSpc>
          <a:spcPct val="100000"/>
        </a:lnSpc>
        <a:spcBef>
          <a:spcPts val="600"/>
        </a:spcBef>
        <a:spcAft>
          <a:spcPct val="0"/>
        </a:spcAft>
        <a:buClrTx/>
        <a:buFont typeface="Times New Roman" pitchFamily="18" charset="0"/>
        <a:buChar char="–"/>
        <a:defRPr kumimoji="1" sz="1600">
          <a:solidFill>
            <a:schemeClr val="tx1">
              <a:lumMod val="50000"/>
            </a:schemeClr>
          </a:solidFill>
          <a:latin typeface="+mn-lt"/>
        </a:defRPr>
      </a:lvl4pPr>
      <a:lvl5pPr marL="2057400" indent="-228600" algn="l" rtl="0" eaLnBrk="0" fontAlgn="base" hangingPunct="0">
        <a:lnSpc>
          <a:spcPct val="100000"/>
        </a:lnSpc>
        <a:spcBef>
          <a:spcPts val="600"/>
        </a:spcBef>
        <a:spcAft>
          <a:spcPct val="0"/>
        </a:spcAft>
        <a:buClr>
          <a:srgbClr val="274896"/>
        </a:buClr>
        <a:buFont typeface="Times New Roman" pitchFamily="18" charset="0"/>
        <a:buChar char="»"/>
        <a:defRPr kumimoji="1" sz="1600">
          <a:solidFill>
            <a:srgbClr val="67666B"/>
          </a:solidFill>
          <a:latin typeface="+mn-lt"/>
        </a:defRPr>
      </a:lvl5pPr>
      <a:lvl6pPr marL="25146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6pPr>
      <a:lvl7pPr marL="29718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7pPr>
      <a:lvl8pPr marL="34290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8pPr>
      <a:lvl9pPr marL="3886200" indent="-228600" algn="l" rtl="0" eaLnBrk="0" fontAlgn="base" hangingPunct="0">
        <a:lnSpc>
          <a:spcPct val="80000"/>
        </a:lnSpc>
        <a:spcBef>
          <a:spcPct val="20000"/>
        </a:spcBef>
        <a:spcAft>
          <a:spcPct val="0"/>
        </a:spcAft>
        <a:buClr>
          <a:srgbClr val="274896"/>
        </a:buClr>
        <a:buFont typeface="Times New Roman" pitchFamily="18" charset="0"/>
        <a:buChar char="»"/>
        <a:defRPr kumimoji="1" sz="1600">
          <a:solidFill>
            <a:srgbClr val="67666B"/>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inamdarJ@cag.gov.in" TargetMode="External"/><Relationship Id="rId2" Type="http://schemas.openxmlformats.org/officeDocument/2006/relationships/hyperlink" Target="mailto:dadhess@cag.gov.in"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791518" y="2348880"/>
            <a:ext cx="7776864" cy="2394841"/>
          </a:xfrm>
          <a:prstGeom prst="rect">
            <a:avLst/>
          </a:prstGeom>
          <a:noFill/>
          <a:ln w="9525">
            <a:noFill/>
            <a:miter lim="800000"/>
            <a:headEnd/>
            <a:tailEnd/>
          </a:ln>
          <a:effectLst/>
        </p:spPr>
        <p:txBody>
          <a:bodyPr wrap="square" lIns="180000" tIns="180000" rIns="180000" bIns="180000">
            <a:spAutoFit/>
          </a:bodyPr>
          <a:lstStyle/>
          <a:p>
            <a:pPr algn="ctr">
              <a:spcBef>
                <a:spcPts val="600"/>
              </a:spcBef>
            </a:pPr>
            <a:r>
              <a:rPr lang="en-US" sz="4400" b="1" dirty="0">
                <a:solidFill>
                  <a:schemeClr val="accent1"/>
                </a:solidFill>
              </a:rPr>
              <a:t>Training on Environmental Auditing in the Global Training Facility</a:t>
            </a:r>
            <a:endParaRPr lang="en-US" sz="3200" b="1" dirty="0">
              <a:solidFill>
                <a:schemeClr val="accent1"/>
              </a:solidFill>
            </a:endParaRPr>
          </a:p>
        </p:txBody>
      </p:sp>
      <p:sp>
        <p:nvSpPr>
          <p:cNvPr id="5" name="Rectangle 1"/>
          <p:cNvSpPr>
            <a:spLocks noChangeArrowheads="1"/>
          </p:cNvSpPr>
          <p:nvPr/>
        </p:nvSpPr>
        <p:spPr bwMode="auto">
          <a:xfrm>
            <a:off x="3132137" y="4941168"/>
            <a:ext cx="3095625" cy="646331"/>
          </a:xfrm>
          <a:prstGeom prst="rect">
            <a:avLst/>
          </a:prstGeom>
          <a:noFill/>
          <a:ln w="9525">
            <a:noFill/>
            <a:miter lim="800000"/>
            <a:headEnd/>
            <a:tailEnd/>
          </a:ln>
        </p:spPr>
        <p:txBody>
          <a:bodyPr>
            <a:spAutoFit/>
          </a:bodyPr>
          <a:lstStyle/>
          <a:p>
            <a:pPr algn="ctr"/>
            <a:r>
              <a:rPr lang="en-US" sz="3600" b="1" dirty="0"/>
              <a:t>SAI India</a:t>
            </a:r>
            <a:endParaRPr lang="en-IN" sz="3600" b="1" dirty="0"/>
          </a:p>
        </p:txBody>
      </p:sp>
    </p:spTree>
    <p:extLst>
      <p:ext uri="{BB962C8B-B14F-4D97-AF65-F5344CB8AC3E}">
        <p14:creationId xmlns:p14="http://schemas.microsoft.com/office/powerpoint/2010/main" val="3233605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8490"/>
            <a:ext cx="7644296" cy="664206"/>
          </a:xfrm>
        </p:spPr>
        <p:txBody>
          <a:bodyPr/>
          <a:lstStyle/>
          <a:p>
            <a:r>
              <a:rPr lang="en-US" b="1" dirty="0" smtClean="0"/>
              <a:t>Course Review</a:t>
            </a:r>
            <a:endParaRPr lang="en-IN" b="1" dirty="0"/>
          </a:p>
        </p:txBody>
      </p:sp>
      <p:sp>
        <p:nvSpPr>
          <p:cNvPr id="3" name="Text Placeholder 2"/>
          <p:cNvSpPr>
            <a:spLocks noGrp="1"/>
          </p:cNvSpPr>
          <p:nvPr>
            <p:ph type="body" idx="1"/>
          </p:nvPr>
        </p:nvSpPr>
        <p:spPr>
          <a:xfrm>
            <a:off x="395536" y="698324"/>
            <a:ext cx="8231956" cy="5394972"/>
          </a:xfrm>
        </p:spPr>
        <p:txBody>
          <a:bodyPr/>
          <a:lstStyle/>
          <a:p>
            <a:pPr algn="just"/>
            <a:r>
              <a:rPr lang="en-IN" sz="2800" dirty="0" smtClean="0"/>
              <a:t>Intended to </a:t>
            </a:r>
          </a:p>
          <a:p>
            <a:pPr lvl="1" algn="just"/>
            <a:r>
              <a:rPr lang="en-IN" dirty="0" smtClean="0"/>
              <a:t>Enrich course content</a:t>
            </a:r>
          </a:p>
          <a:p>
            <a:pPr lvl="1" algn="just"/>
            <a:r>
              <a:rPr lang="en-IN" dirty="0" smtClean="0"/>
              <a:t>Update to include current </a:t>
            </a:r>
            <a:r>
              <a:rPr lang="en-IN" dirty="0"/>
              <a:t>developments in </a:t>
            </a:r>
            <a:r>
              <a:rPr lang="en-IN" dirty="0" smtClean="0"/>
              <a:t>technology</a:t>
            </a:r>
          </a:p>
          <a:p>
            <a:pPr lvl="1" algn="just"/>
            <a:r>
              <a:rPr lang="en-IN" dirty="0" smtClean="0"/>
              <a:t>Bring in an element of sensitising auditors to SAI greening</a:t>
            </a:r>
          </a:p>
          <a:p>
            <a:pPr lvl="1" algn="just"/>
            <a:r>
              <a:rPr lang="en-IN" dirty="0" smtClean="0"/>
              <a:t>Include new auditing </a:t>
            </a:r>
            <a:r>
              <a:rPr lang="en-IN" dirty="0"/>
              <a:t>techniques, global enviro-legal framework, international agreements, </a:t>
            </a:r>
            <a:r>
              <a:rPr lang="en-IN" dirty="0" smtClean="0"/>
              <a:t>etc.</a:t>
            </a:r>
          </a:p>
          <a:p>
            <a:pPr algn="just"/>
            <a:r>
              <a:rPr lang="en-IN" sz="2800" dirty="0" smtClean="0"/>
              <a:t>Suggestions including </a:t>
            </a:r>
            <a:r>
              <a:rPr lang="en-IN" sz="2800" dirty="0"/>
              <a:t>inputs on length and content of the course module as well as any additions/ </a:t>
            </a:r>
            <a:r>
              <a:rPr lang="en-IN" sz="2800" dirty="0" smtClean="0"/>
              <a:t>deletions were invited from SAIs</a:t>
            </a:r>
          </a:p>
          <a:p>
            <a:pPr algn="just"/>
            <a:r>
              <a:rPr lang="en-IN" sz="2800" dirty="0" smtClean="0">
                <a:solidFill>
                  <a:srgbClr val="548222"/>
                </a:solidFill>
              </a:rPr>
              <a:t>Comments received from SC and subcommittee members would be progressively factored in course design each year</a:t>
            </a:r>
          </a:p>
          <a:p>
            <a:pPr marL="0" indent="0">
              <a:buNone/>
            </a:pPr>
            <a:endParaRPr lang="en-IN" sz="2800" dirty="0"/>
          </a:p>
        </p:txBody>
      </p:sp>
    </p:spTree>
    <p:extLst>
      <p:ext uri="{BB962C8B-B14F-4D97-AF65-F5344CB8AC3E}">
        <p14:creationId xmlns:p14="http://schemas.microsoft.com/office/powerpoint/2010/main" val="417679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10"/>
            <a:ext cx="7632774" cy="543570"/>
          </a:xfrm>
        </p:spPr>
        <p:txBody>
          <a:bodyPr/>
          <a:lstStyle/>
          <a:p>
            <a:r>
              <a:rPr lang="en-US" b="1" dirty="0" smtClean="0"/>
              <a:t>Forthcoming ITP</a:t>
            </a:r>
            <a:endParaRPr lang="en-IN" b="1" dirty="0"/>
          </a:p>
        </p:txBody>
      </p:sp>
      <p:sp>
        <p:nvSpPr>
          <p:cNvPr id="3" name="Text Placeholder 2"/>
          <p:cNvSpPr>
            <a:spLocks noGrp="1"/>
          </p:cNvSpPr>
          <p:nvPr>
            <p:ph type="body" idx="1"/>
          </p:nvPr>
        </p:nvSpPr>
        <p:spPr>
          <a:xfrm>
            <a:off x="179512" y="581603"/>
            <a:ext cx="8555992" cy="6139873"/>
          </a:xfrm>
        </p:spPr>
        <p:txBody>
          <a:bodyPr/>
          <a:lstStyle/>
          <a:p>
            <a:pPr algn="just"/>
            <a:r>
              <a:rPr lang="en-IN" sz="2000" dirty="0"/>
              <a:t>Following changes have been made in the </a:t>
            </a:r>
            <a:r>
              <a:rPr lang="en-IN" sz="2000" dirty="0" smtClean="0"/>
              <a:t>Course structure w. e. f. from the 5</a:t>
            </a:r>
            <a:r>
              <a:rPr lang="en-IN" sz="2000" baseline="30000" dirty="0" smtClean="0"/>
              <a:t>th</a:t>
            </a:r>
            <a:r>
              <a:rPr lang="en-IN" sz="2000" dirty="0" smtClean="0"/>
              <a:t> ITP on Introduction to Environment Auditing to be held at iCED from 20</a:t>
            </a:r>
            <a:r>
              <a:rPr lang="en-IN" sz="2000" baseline="30000" dirty="0" smtClean="0"/>
              <a:t>th</a:t>
            </a:r>
            <a:r>
              <a:rPr lang="en-IN" sz="2000" dirty="0" smtClean="0"/>
              <a:t> Nov. to 02</a:t>
            </a:r>
            <a:r>
              <a:rPr lang="en-IN" sz="2000" baseline="30000" dirty="0" smtClean="0"/>
              <a:t>nd</a:t>
            </a:r>
            <a:r>
              <a:rPr lang="en-IN" sz="2000" dirty="0" smtClean="0"/>
              <a:t> Dec., 2017:</a:t>
            </a:r>
          </a:p>
          <a:p>
            <a:pPr lvl="1" algn="just"/>
            <a:r>
              <a:rPr lang="en-US" dirty="0" smtClean="0"/>
              <a:t>Duration of the course has been reduced from 15 to 12 days by restructuring and consolidation </a:t>
            </a:r>
          </a:p>
          <a:p>
            <a:pPr algn="just"/>
            <a:r>
              <a:rPr lang="en-US" dirty="0" smtClean="0"/>
              <a:t>Following sessions have been added:</a:t>
            </a:r>
          </a:p>
          <a:p>
            <a:pPr lvl="2" algn="just"/>
            <a:r>
              <a:rPr lang="en-US" dirty="0" smtClean="0"/>
              <a:t>“Greening </a:t>
            </a:r>
            <a:r>
              <a:rPr lang="en-US" dirty="0"/>
              <a:t>SAIs” </a:t>
            </a:r>
            <a:endParaRPr lang="en-US" dirty="0" smtClean="0"/>
          </a:p>
          <a:p>
            <a:pPr lvl="2" algn="just"/>
            <a:r>
              <a:rPr lang="en-US" dirty="0" smtClean="0"/>
              <a:t>“Market Based Instruments in Environmental Governance”</a:t>
            </a:r>
          </a:p>
          <a:p>
            <a:pPr lvl="2" algn="just"/>
            <a:r>
              <a:rPr lang="en-US" dirty="0" smtClean="0"/>
              <a:t>“SDGs” and “Audit of SDGs” </a:t>
            </a:r>
          </a:p>
          <a:p>
            <a:pPr lvl="2" algn="just"/>
            <a:r>
              <a:rPr lang="en-US" dirty="0"/>
              <a:t>“Environmental Assessments and its Audit” </a:t>
            </a:r>
          </a:p>
          <a:p>
            <a:pPr lvl="2" algn="just"/>
            <a:r>
              <a:rPr lang="en-US" dirty="0" smtClean="0"/>
              <a:t>“Renewable Energy and Energy Efficiency”  and “Audit of Renewable Energy and Energy Efficiency” </a:t>
            </a:r>
          </a:p>
          <a:p>
            <a:pPr algn="just"/>
            <a:r>
              <a:rPr lang="en-US" dirty="0" smtClean="0"/>
              <a:t>Session on Introduction to Auditing, Performance Audit has been removed as all of the participants attending training program are aware of basics (some may have undergone MOOCs, etc.).</a:t>
            </a:r>
            <a:endParaRPr lang="en-US" dirty="0"/>
          </a:p>
          <a:p>
            <a:pPr marL="914400" lvl="2" indent="0" algn="just">
              <a:buNone/>
            </a:pPr>
            <a:endParaRPr lang="en-US" dirty="0" smtClean="0"/>
          </a:p>
          <a:p>
            <a:pPr lvl="1" algn="just"/>
            <a:endParaRPr lang="en-IN" dirty="0"/>
          </a:p>
          <a:p>
            <a:pPr lvl="1"/>
            <a:endParaRPr lang="en-IN" dirty="0"/>
          </a:p>
          <a:p>
            <a:endParaRPr lang="en-IN"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668479CA-9655-42DF-A786-6556EAFB5363}" type="datetime1">
              <a:rPr lang="en-US" smtClean="0"/>
              <a:t>9/10/2017</a:t>
            </a:fld>
            <a:endParaRPr lang="en-US"/>
          </a:p>
        </p:txBody>
      </p:sp>
      <p:sp>
        <p:nvSpPr>
          <p:cNvPr id="6" name="Slide Number Placeholder 5"/>
          <p:cNvSpPr>
            <a:spLocks noGrp="1"/>
          </p:cNvSpPr>
          <p:nvPr>
            <p:ph type="sldNum" sz="quarter" idx="12"/>
          </p:nvPr>
        </p:nvSpPr>
        <p:spPr/>
        <p:txBody>
          <a:bodyPr/>
          <a:lstStyle/>
          <a:p>
            <a:fld id="{422AF7F0-08AD-41EC-B382-90631B92835D}" type="slidenum">
              <a:rPr lang="en-US" smtClean="0"/>
              <a:t>11</a:t>
            </a:fld>
            <a:endParaRPr lang="en-US"/>
          </a:p>
        </p:txBody>
      </p:sp>
    </p:spTree>
    <p:extLst>
      <p:ext uri="{BB962C8B-B14F-4D97-AF65-F5344CB8AC3E}">
        <p14:creationId xmlns:p14="http://schemas.microsoft.com/office/powerpoint/2010/main" val="1548161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3554"/>
            <a:ext cx="8303964" cy="561118"/>
          </a:xfrm>
        </p:spPr>
        <p:txBody>
          <a:bodyPr/>
          <a:lstStyle/>
          <a:p>
            <a:r>
              <a:rPr lang="en-US" b="1" dirty="0" smtClean="0"/>
              <a:t>Nominations for the 5</a:t>
            </a:r>
            <a:r>
              <a:rPr lang="en-US" b="1" baseline="30000" dirty="0" smtClean="0"/>
              <a:t>th</a:t>
            </a:r>
            <a:r>
              <a:rPr lang="en-US" b="1" dirty="0" smtClean="0"/>
              <a:t> ITP (as on 5.9.2017)</a:t>
            </a:r>
            <a:endParaRPr lang="en-IN" b="1" dirty="0"/>
          </a:p>
        </p:txBody>
      </p:sp>
      <p:sp>
        <p:nvSpPr>
          <p:cNvPr id="6" name="Slide Number Placeholder 5"/>
          <p:cNvSpPr>
            <a:spLocks noGrp="1"/>
          </p:cNvSpPr>
          <p:nvPr>
            <p:ph type="sldNum" sz="quarter" idx="12"/>
          </p:nvPr>
        </p:nvSpPr>
        <p:spPr/>
        <p:txBody>
          <a:bodyPr/>
          <a:lstStyle/>
          <a:p>
            <a:fld id="{422AF7F0-08AD-41EC-B382-90631B92835D}" type="slidenum">
              <a:rPr lang="en-US" smtClean="0"/>
              <a:t>12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026508586"/>
              </p:ext>
            </p:extLst>
          </p:nvPr>
        </p:nvGraphicFramePr>
        <p:xfrm>
          <a:off x="539552" y="1020695"/>
          <a:ext cx="8303963" cy="5580628"/>
        </p:xfrm>
        <a:graphic>
          <a:graphicData uri="http://schemas.openxmlformats.org/drawingml/2006/table">
            <a:tbl>
              <a:tblPr firstRow="1" bandRow="1">
                <a:tableStyleId>{5C22544A-7EE6-4342-B048-85BDC9FD1C3A}</a:tableStyleId>
              </a:tblPr>
              <a:tblGrid>
                <a:gridCol w="86409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2687341">
                  <a:extLst>
                    <a:ext uri="{9D8B030D-6E8A-4147-A177-3AD203B41FA5}">
                      <a16:colId xmlns:a16="http://schemas.microsoft.com/office/drawing/2014/main" val="20003"/>
                    </a:ext>
                  </a:extLst>
                </a:gridCol>
              </a:tblGrid>
              <a:tr h="855132">
                <a:tc>
                  <a:txBody>
                    <a:bodyPr/>
                    <a:lstStyle/>
                    <a:p>
                      <a:r>
                        <a:rPr lang="en-US" sz="1600" dirty="0" smtClean="0"/>
                        <a:t>S. No.</a:t>
                      </a:r>
                      <a:endParaRPr lang="en-IN" sz="1600" dirty="0"/>
                    </a:p>
                  </a:txBody>
                  <a:tcPr/>
                </a:tc>
                <a:tc>
                  <a:txBody>
                    <a:bodyPr/>
                    <a:lstStyle/>
                    <a:p>
                      <a:r>
                        <a:rPr lang="en-US" sz="1600" dirty="0" smtClean="0"/>
                        <a:t>SAI</a:t>
                      </a:r>
                      <a:endParaRPr lang="en-IN" sz="1600" dirty="0"/>
                    </a:p>
                  </a:txBody>
                  <a:tcPr/>
                </a:tc>
                <a:tc>
                  <a:txBody>
                    <a:bodyPr/>
                    <a:lstStyle/>
                    <a:p>
                      <a:r>
                        <a:rPr lang="en-US" sz="1600" dirty="0" smtClean="0"/>
                        <a:t>INTOSAI</a:t>
                      </a:r>
                      <a:r>
                        <a:rPr lang="en-US" sz="1600" baseline="0" dirty="0" smtClean="0"/>
                        <a:t> WGEA Member/ Other SAI</a:t>
                      </a: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Expected </a:t>
                      </a:r>
                      <a:endParaRPr lang="en-IN" sz="1600" dirty="0" smtClean="0"/>
                    </a:p>
                    <a:p>
                      <a:r>
                        <a:rPr lang="en-US" sz="1600" dirty="0" smtClean="0"/>
                        <a:t>Number of participants</a:t>
                      </a:r>
                      <a:endParaRPr lang="en-IN" sz="1600" dirty="0"/>
                    </a:p>
                  </a:txBody>
                  <a:tcPr/>
                </a:tc>
                <a:extLst>
                  <a:ext uri="{0D108BD9-81ED-4DB2-BD59-A6C34878D82A}">
                    <a16:rowId xmlns:a16="http://schemas.microsoft.com/office/drawing/2014/main" val="10000"/>
                  </a:ext>
                </a:extLst>
              </a:tr>
              <a:tr h="288032">
                <a:tc>
                  <a:txBody>
                    <a:bodyPr/>
                    <a:lstStyle/>
                    <a:p>
                      <a:r>
                        <a:rPr lang="en-US" sz="1600" dirty="0" smtClean="0">
                          <a:solidFill>
                            <a:schemeClr val="accent1">
                              <a:lumMod val="75000"/>
                            </a:schemeClr>
                          </a:solidFill>
                        </a:rPr>
                        <a:t>1.</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Bangladesh*</a:t>
                      </a:r>
                      <a:endParaRPr lang="en-IN" sz="1600" dirty="0">
                        <a:solidFill>
                          <a:schemeClr val="accent1">
                            <a:lumMod val="75000"/>
                          </a:schemeClr>
                        </a:solidFill>
                      </a:endParaRPr>
                    </a:p>
                  </a:txBody>
                  <a:tcPr/>
                </a:tc>
                <a:tc rowSpan="7">
                  <a:txBody>
                    <a:bodyPr/>
                    <a:lstStyle/>
                    <a:p>
                      <a:pPr algn="ctr"/>
                      <a:endParaRPr lang="en-US" sz="1600" dirty="0" smtClean="0">
                        <a:solidFill>
                          <a:schemeClr val="accent1">
                            <a:lumMod val="75000"/>
                          </a:schemeClr>
                        </a:solidFill>
                      </a:endParaRPr>
                    </a:p>
                    <a:p>
                      <a:pPr algn="ctr"/>
                      <a:endParaRPr lang="en-US" sz="1600" dirty="0" smtClean="0">
                        <a:solidFill>
                          <a:schemeClr val="accent1">
                            <a:lumMod val="75000"/>
                          </a:schemeClr>
                        </a:solidFill>
                      </a:endParaRPr>
                    </a:p>
                    <a:p>
                      <a:pPr algn="ctr"/>
                      <a:endParaRPr lang="en-US" sz="1600" dirty="0" smtClean="0">
                        <a:solidFill>
                          <a:schemeClr val="accent1">
                            <a:lumMod val="75000"/>
                          </a:schemeClr>
                        </a:solidFill>
                      </a:endParaRPr>
                    </a:p>
                    <a:p>
                      <a:pPr algn="ctr"/>
                      <a:endParaRPr lang="en-US" sz="1600" dirty="0" smtClean="0">
                        <a:solidFill>
                          <a:schemeClr val="accent1">
                            <a:lumMod val="75000"/>
                          </a:schemeClr>
                        </a:solidFill>
                      </a:endParaRPr>
                    </a:p>
                    <a:p>
                      <a:pPr algn="ctr"/>
                      <a:r>
                        <a:rPr lang="en-US" sz="1600" dirty="0" smtClean="0">
                          <a:solidFill>
                            <a:schemeClr val="accent1">
                              <a:lumMod val="75000"/>
                            </a:schemeClr>
                          </a:solidFill>
                        </a:rPr>
                        <a:t>INTOSAI WGEA Members</a:t>
                      </a: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2</a:t>
                      </a:r>
                      <a:endParaRPr lang="en-IN" sz="1600" dirty="0">
                        <a:solidFill>
                          <a:schemeClr val="accent1">
                            <a:lumMod val="75000"/>
                          </a:schemeClr>
                        </a:solidFill>
                      </a:endParaRPr>
                    </a:p>
                  </a:txBody>
                  <a:tcPr/>
                </a:tc>
                <a:extLst>
                  <a:ext uri="{0D108BD9-81ED-4DB2-BD59-A6C34878D82A}">
                    <a16:rowId xmlns:a16="http://schemas.microsoft.com/office/drawing/2014/main" val="10001"/>
                  </a:ext>
                </a:extLst>
              </a:tr>
              <a:tr h="312792">
                <a:tc>
                  <a:txBody>
                    <a:bodyPr/>
                    <a:lstStyle/>
                    <a:p>
                      <a:r>
                        <a:rPr lang="en-US" sz="1600" dirty="0" smtClean="0">
                          <a:solidFill>
                            <a:schemeClr val="accent1">
                              <a:lumMod val="75000"/>
                            </a:schemeClr>
                          </a:solidFill>
                        </a:rPr>
                        <a:t>2.</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Bhutan</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02"/>
                  </a:ext>
                </a:extLst>
              </a:tr>
              <a:tr h="265544">
                <a:tc>
                  <a:txBody>
                    <a:bodyPr/>
                    <a:lstStyle/>
                    <a:p>
                      <a:r>
                        <a:rPr lang="en-US" sz="1600" dirty="0" smtClean="0">
                          <a:solidFill>
                            <a:schemeClr val="accent1">
                              <a:lumMod val="75000"/>
                            </a:schemeClr>
                          </a:solidFill>
                        </a:rPr>
                        <a:t>3.</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ECA</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03"/>
                  </a:ext>
                </a:extLst>
              </a:tr>
              <a:tr h="290304">
                <a:tc>
                  <a:txBody>
                    <a:bodyPr/>
                    <a:lstStyle/>
                    <a:p>
                      <a:r>
                        <a:rPr lang="en-US" sz="1600" dirty="0" smtClean="0">
                          <a:solidFill>
                            <a:schemeClr val="accent1">
                              <a:lumMod val="75000"/>
                            </a:schemeClr>
                          </a:solidFill>
                        </a:rPr>
                        <a:t>4.</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India</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2</a:t>
                      </a:r>
                      <a:endParaRPr lang="en-IN" sz="1600" dirty="0">
                        <a:solidFill>
                          <a:schemeClr val="accent1">
                            <a:lumMod val="75000"/>
                          </a:schemeClr>
                        </a:solidFill>
                      </a:endParaRPr>
                    </a:p>
                  </a:txBody>
                  <a:tcPr/>
                </a:tc>
                <a:extLst>
                  <a:ext uri="{0D108BD9-81ED-4DB2-BD59-A6C34878D82A}">
                    <a16:rowId xmlns:a16="http://schemas.microsoft.com/office/drawing/2014/main" val="10004"/>
                  </a:ext>
                </a:extLst>
              </a:tr>
              <a:tr h="315064">
                <a:tc>
                  <a:txBody>
                    <a:bodyPr/>
                    <a:lstStyle/>
                    <a:p>
                      <a:r>
                        <a:rPr lang="en-US" sz="1600" dirty="0" smtClean="0">
                          <a:solidFill>
                            <a:schemeClr val="accent1">
                              <a:lumMod val="75000"/>
                            </a:schemeClr>
                          </a:solidFill>
                        </a:rPr>
                        <a:t>5.</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Saudi Arabia</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2</a:t>
                      </a:r>
                      <a:endParaRPr lang="en-IN" sz="1600" dirty="0">
                        <a:solidFill>
                          <a:schemeClr val="accent1">
                            <a:lumMod val="75000"/>
                          </a:schemeClr>
                        </a:solidFill>
                      </a:endParaRPr>
                    </a:p>
                  </a:txBody>
                  <a:tcPr/>
                </a:tc>
                <a:extLst>
                  <a:ext uri="{0D108BD9-81ED-4DB2-BD59-A6C34878D82A}">
                    <a16:rowId xmlns:a16="http://schemas.microsoft.com/office/drawing/2014/main" val="10005"/>
                  </a:ext>
                </a:extLst>
              </a:tr>
              <a:tr h="267816">
                <a:tc>
                  <a:txBody>
                    <a:bodyPr/>
                    <a:lstStyle/>
                    <a:p>
                      <a:r>
                        <a:rPr lang="en-US" sz="1600" dirty="0" smtClean="0">
                          <a:solidFill>
                            <a:schemeClr val="accent1">
                              <a:lumMod val="75000"/>
                            </a:schemeClr>
                          </a:solidFill>
                        </a:rPr>
                        <a:t>6.</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Thailand</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06"/>
                  </a:ext>
                </a:extLst>
              </a:tr>
              <a:tr h="190512">
                <a:tc>
                  <a:txBody>
                    <a:bodyPr/>
                    <a:lstStyle/>
                    <a:p>
                      <a:r>
                        <a:rPr lang="en-US" sz="1600" dirty="0" smtClean="0">
                          <a:solidFill>
                            <a:schemeClr val="accent1">
                              <a:lumMod val="75000"/>
                            </a:schemeClr>
                          </a:solidFill>
                        </a:rPr>
                        <a:t>7.</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Zambia</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2</a:t>
                      </a:r>
                      <a:endParaRPr lang="en-IN" sz="1600" dirty="0">
                        <a:solidFill>
                          <a:schemeClr val="accent1">
                            <a:lumMod val="75000"/>
                          </a:schemeClr>
                        </a:solidFill>
                      </a:endParaRPr>
                    </a:p>
                  </a:txBody>
                  <a:tcPr/>
                </a:tc>
                <a:extLst>
                  <a:ext uri="{0D108BD9-81ED-4DB2-BD59-A6C34878D82A}">
                    <a16:rowId xmlns:a16="http://schemas.microsoft.com/office/drawing/2014/main" val="10007"/>
                  </a:ext>
                </a:extLst>
              </a:tr>
              <a:tr h="266997">
                <a:tc>
                  <a:txBody>
                    <a:bodyPr/>
                    <a:lstStyle/>
                    <a:p>
                      <a:r>
                        <a:rPr lang="en-US" sz="1600" dirty="0" smtClean="0">
                          <a:solidFill>
                            <a:schemeClr val="accent1">
                              <a:lumMod val="75000"/>
                            </a:schemeClr>
                          </a:solidFill>
                        </a:rPr>
                        <a:t>8.</a:t>
                      </a:r>
                      <a:endParaRPr lang="en-IN" sz="1600" dirty="0">
                        <a:solidFill>
                          <a:schemeClr val="accent1">
                            <a:lumMod val="75000"/>
                          </a:schemeClr>
                        </a:solidFill>
                      </a:endParaRPr>
                    </a:p>
                  </a:txBody>
                  <a:tcPr/>
                </a:tc>
                <a:tc>
                  <a:txBody>
                    <a:bodyPr/>
                    <a:lstStyle/>
                    <a:p>
                      <a:pPr marL="0" algn="l" defTabSz="914400" rtl="0" eaLnBrk="1" latinLnBrk="0" hangingPunct="1"/>
                      <a:r>
                        <a:rPr lang="en-US" sz="1600" kern="1200" dirty="0" smtClean="0">
                          <a:solidFill>
                            <a:schemeClr val="accent1">
                              <a:lumMod val="75000"/>
                            </a:schemeClr>
                          </a:solidFill>
                          <a:latin typeface="+mn-lt"/>
                          <a:ea typeface="+mn-ea"/>
                          <a:cs typeface="+mn-cs"/>
                        </a:rPr>
                        <a:t>Botswana</a:t>
                      </a:r>
                      <a:endParaRPr lang="en-IN" sz="1600" kern="1200" dirty="0">
                        <a:solidFill>
                          <a:schemeClr val="accent1">
                            <a:lumMod val="75000"/>
                          </a:schemeClr>
                        </a:solidFill>
                        <a:latin typeface="+mn-lt"/>
                        <a:ea typeface="+mn-ea"/>
                        <a:cs typeface="+mn-cs"/>
                      </a:endParaRPr>
                    </a:p>
                  </a:txBody>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accent1">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accent1">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1">
                              <a:lumMod val="75000"/>
                            </a:schemeClr>
                          </a:solidFill>
                        </a:rPr>
                        <a:t>Others</a:t>
                      </a: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08"/>
                  </a:ext>
                </a:extLst>
              </a:tr>
              <a:tr h="342096">
                <a:tc>
                  <a:txBody>
                    <a:bodyPr/>
                    <a:lstStyle/>
                    <a:p>
                      <a:r>
                        <a:rPr lang="en-US" sz="1600" dirty="0" smtClean="0">
                          <a:solidFill>
                            <a:schemeClr val="accent1">
                              <a:lumMod val="75000"/>
                            </a:schemeClr>
                          </a:solidFill>
                        </a:rPr>
                        <a:t>9.</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Fiji</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09"/>
                  </a:ext>
                </a:extLst>
              </a:tr>
              <a:tr h="360040">
                <a:tc>
                  <a:txBody>
                    <a:bodyPr/>
                    <a:lstStyle/>
                    <a:p>
                      <a:r>
                        <a:rPr lang="en-US" sz="1600" dirty="0" smtClean="0">
                          <a:solidFill>
                            <a:schemeClr val="accent1">
                              <a:lumMod val="75000"/>
                            </a:schemeClr>
                          </a:solidFill>
                        </a:rPr>
                        <a:t>10.</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Nepal*</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10"/>
                  </a:ext>
                </a:extLst>
              </a:tr>
              <a:tr h="243840">
                <a:tc>
                  <a:txBody>
                    <a:bodyPr/>
                    <a:lstStyle/>
                    <a:p>
                      <a:r>
                        <a:rPr lang="en-US" sz="1600" dirty="0" smtClean="0">
                          <a:solidFill>
                            <a:schemeClr val="accent1">
                              <a:lumMod val="75000"/>
                            </a:schemeClr>
                          </a:solidFill>
                        </a:rPr>
                        <a:t>11.</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Philippines*</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1</a:t>
                      </a:r>
                      <a:endParaRPr lang="en-IN" sz="1600" dirty="0">
                        <a:solidFill>
                          <a:schemeClr val="accent1">
                            <a:lumMod val="75000"/>
                          </a:schemeClr>
                        </a:solidFill>
                      </a:endParaRPr>
                    </a:p>
                  </a:txBody>
                  <a:tcPr/>
                </a:tc>
                <a:extLst>
                  <a:ext uri="{0D108BD9-81ED-4DB2-BD59-A6C34878D82A}">
                    <a16:rowId xmlns:a16="http://schemas.microsoft.com/office/drawing/2014/main" val="10011"/>
                  </a:ext>
                </a:extLst>
              </a:tr>
              <a:tr h="262453">
                <a:tc>
                  <a:txBody>
                    <a:bodyPr/>
                    <a:lstStyle/>
                    <a:p>
                      <a:r>
                        <a:rPr lang="en-US" sz="1600" dirty="0" smtClean="0">
                          <a:solidFill>
                            <a:schemeClr val="accent1">
                              <a:lumMod val="75000"/>
                            </a:schemeClr>
                          </a:solidFill>
                        </a:rPr>
                        <a:t>12.</a:t>
                      </a:r>
                      <a:endParaRPr lang="en-IN" sz="1600" dirty="0">
                        <a:solidFill>
                          <a:schemeClr val="accent1">
                            <a:lumMod val="75000"/>
                          </a:schemeClr>
                        </a:solidFill>
                      </a:endParaRPr>
                    </a:p>
                  </a:txBody>
                  <a:tcPr/>
                </a:tc>
                <a:tc>
                  <a:txBody>
                    <a:bodyPr/>
                    <a:lstStyle/>
                    <a:p>
                      <a:r>
                        <a:rPr lang="en-US" sz="1600" dirty="0" smtClean="0">
                          <a:solidFill>
                            <a:schemeClr val="accent1">
                              <a:lumMod val="75000"/>
                            </a:schemeClr>
                          </a:solidFill>
                        </a:rPr>
                        <a:t>Vietnam*</a:t>
                      </a:r>
                      <a:endParaRPr lang="en-IN" sz="1600" dirty="0">
                        <a:solidFill>
                          <a:schemeClr val="accent1">
                            <a:lumMod val="75000"/>
                          </a:schemeClr>
                        </a:solidFill>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chemeClr val="accent1">
                            <a:lumMod val="75000"/>
                          </a:schemeClr>
                        </a:solidFill>
                      </a:endParaRPr>
                    </a:p>
                  </a:txBody>
                  <a:tcPr/>
                </a:tc>
                <a:tc>
                  <a:txBody>
                    <a:bodyPr/>
                    <a:lstStyle/>
                    <a:p>
                      <a:pPr algn="ctr"/>
                      <a:r>
                        <a:rPr lang="en-US" sz="1600" dirty="0" smtClean="0">
                          <a:solidFill>
                            <a:schemeClr val="accent1">
                              <a:lumMod val="75000"/>
                            </a:schemeClr>
                          </a:solidFill>
                        </a:rPr>
                        <a:t>2</a:t>
                      </a:r>
                      <a:endParaRPr lang="en-IN" sz="1600" dirty="0">
                        <a:solidFill>
                          <a:schemeClr val="accent1">
                            <a:lumMod val="75000"/>
                          </a:schemeClr>
                        </a:solidFill>
                      </a:endParaRPr>
                    </a:p>
                  </a:txBody>
                  <a:tcPr/>
                </a:tc>
                <a:extLst>
                  <a:ext uri="{0D108BD9-81ED-4DB2-BD59-A6C34878D82A}">
                    <a16:rowId xmlns:a16="http://schemas.microsoft.com/office/drawing/2014/main" val="10012"/>
                  </a:ext>
                </a:extLst>
              </a:tr>
              <a:tr h="167640">
                <a:tc gridSpan="3">
                  <a:txBody>
                    <a:bodyPr/>
                    <a:lstStyle/>
                    <a:p>
                      <a:pPr algn="ctr"/>
                      <a:r>
                        <a:rPr lang="en-US" sz="1600" b="1" dirty="0" smtClean="0">
                          <a:solidFill>
                            <a:schemeClr val="accent1">
                              <a:lumMod val="75000"/>
                            </a:schemeClr>
                          </a:solidFill>
                        </a:rPr>
                        <a:t>TOTAL</a:t>
                      </a:r>
                      <a:endParaRPr lang="en-IN" sz="1600" b="1" dirty="0">
                        <a:solidFill>
                          <a:schemeClr val="accent1">
                            <a:lumMod val="75000"/>
                          </a:schemeClr>
                        </a:solidFill>
                      </a:endParaRPr>
                    </a:p>
                  </a:txBody>
                  <a:tcPr/>
                </a:tc>
                <a:tc hMerge="1">
                  <a:txBody>
                    <a:bodyPr/>
                    <a:lstStyle/>
                    <a:p>
                      <a:endParaRPr lang="en-IN" sz="1600" dirty="0">
                        <a:solidFill>
                          <a:schemeClr val="accent1">
                            <a:lumMod val="75000"/>
                          </a:schemeClr>
                        </a:solidFill>
                      </a:endParaRPr>
                    </a:p>
                  </a:txBody>
                  <a:tcPr/>
                </a:tc>
                <a:tc hMerge="1">
                  <a:txBody>
                    <a:bodyPr/>
                    <a:lstStyle/>
                    <a:p>
                      <a:endParaRPr lang="en-IN" sz="1600" dirty="0">
                        <a:solidFill>
                          <a:schemeClr val="accent1">
                            <a:lumMod val="75000"/>
                          </a:schemeClr>
                        </a:solidFill>
                      </a:endParaRPr>
                    </a:p>
                  </a:txBody>
                  <a:tcPr/>
                </a:tc>
                <a:tc>
                  <a:txBody>
                    <a:bodyPr/>
                    <a:lstStyle/>
                    <a:p>
                      <a:pPr algn="ctr"/>
                      <a:r>
                        <a:rPr lang="en-US" sz="1600" b="1" dirty="0" smtClean="0">
                          <a:solidFill>
                            <a:schemeClr val="accent1">
                              <a:lumMod val="75000"/>
                            </a:schemeClr>
                          </a:solidFill>
                        </a:rPr>
                        <a:t>17</a:t>
                      </a:r>
                      <a:endParaRPr lang="en-IN" sz="1600" b="1" dirty="0">
                        <a:solidFill>
                          <a:schemeClr val="accent1">
                            <a:lumMod val="75000"/>
                          </a:schemeClr>
                        </a:solidFill>
                      </a:endParaRPr>
                    </a:p>
                  </a:txBody>
                  <a:tcPr/>
                </a:tc>
                <a:extLst>
                  <a:ext uri="{0D108BD9-81ED-4DB2-BD59-A6C34878D82A}">
                    <a16:rowId xmlns:a16="http://schemas.microsoft.com/office/drawing/2014/main" val="10013"/>
                  </a:ext>
                </a:extLst>
              </a:tr>
              <a:tr h="167640">
                <a:tc gridSpan="4">
                  <a:txBody>
                    <a:bodyPr/>
                    <a:lstStyle/>
                    <a:p>
                      <a:r>
                        <a:rPr lang="en-US" sz="1600" dirty="0" smtClean="0">
                          <a:solidFill>
                            <a:schemeClr val="accent1">
                              <a:lumMod val="75000"/>
                            </a:schemeClr>
                          </a:solidFill>
                        </a:rPr>
                        <a:t>*Participating for the first time in ITP on Introduction to</a:t>
                      </a:r>
                      <a:r>
                        <a:rPr lang="en-US" sz="1600" baseline="0" dirty="0" smtClean="0">
                          <a:solidFill>
                            <a:schemeClr val="accent1">
                              <a:lumMod val="75000"/>
                            </a:schemeClr>
                          </a:solidFill>
                        </a:rPr>
                        <a:t> Environment Auditing at iCED</a:t>
                      </a:r>
                      <a:endParaRPr lang="en-IN" sz="1600" dirty="0">
                        <a:solidFill>
                          <a:schemeClr val="accent1">
                            <a:lumMod val="75000"/>
                          </a:schemeClr>
                        </a:solidFill>
                      </a:endParaRPr>
                    </a:p>
                  </a:txBody>
                  <a:tcPr/>
                </a:tc>
                <a:tc hMerge="1">
                  <a:txBody>
                    <a:bodyPr/>
                    <a:lstStyle/>
                    <a:p>
                      <a:endParaRPr lang="en-IN" sz="1600" dirty="0">
                        <a:solidFill>
                          <a:schemeClr val="accent1">
                            <a:lumMod val="75000"/>
                          </a:schemeClr>
                        </a:solidFill>
                      </a:endParaRPr>
                    </a:p>
                  </a:txBody>
                  <a:tcPr/>
                </a:tc>
                <a:tc hMerge="1">
                  <a:txBody>
                    <a:bodyPr/>
                    <a:lstStyle/>
                    <a:p>
                      <a:endParaRPr lang="en-IN" sz="1600" dirty="0">
                        <a:solidFill>
                          <a:schemeClr val="accent1">
                            <a:lumMod val="75000"/>
                          </a:schemeClr>
                        </a:solidFill>
                      </a:endParaRPr>
                    </a:p>
                  </a:txBody>
                  <a:tcPr/>
                </a:tc>
                <a:tc hMerge="1">
                  <a:txBody>
                    <a:bodyPr/>
                    <a:lstStyle/>
                    <a:p>
                      <a:endParaRPr lang="en-IN" sz="1600" dirty="0">
                        <a:solidFill>
                          <a:schemeClr val="accent1">
                            <a:lumMod val="75000"/>
                          </a:schemeClr>
                        </a:solidFill>
                      </a:endParaRP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2586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644296" cy="576064"/>
          </a:xfrm>
        </p:spPr>
        <p:txBody>
          <a:bodyPr/>
          <a:lstStyle/>
          <a:p>
            <a:r>
              <a:rPr lang="en-US" b="1" dirty="0"/>
              <a:t>Trainers Support for 5</a:t>
            </a:r>
            <a:r>
              <a:rPr lang="en-US" b="1" baseline="30000" dirty="0"/>
              <a:t>th</a:t>
            </a:r>
            <a:r>
              <a:rPr lang="en-US" b="1" dirty="0"/>
              <a:t> </a:t>
            </a:r>
            <a:r>
              <a:rPr lang="en-US" b="1" dirty="0" smtClean="0"/>
              <a:t>ITP (Contd..)</a:t>
            </a:r>
            <a:endParaRPr lang="en-IN" dirty="0"/>
          </a:p>
        </p:txBody>
      </p:sp>
      <p:sp>
        <p:nvSpPr>
          <p:cNvPr id="3" name="Text Placeholder 2"/>
          <p:cNvSpPr>
            <a:spLocks noGrp="1"/>
          </p:cNvSpPr>
          <p:nvPr>
            <p:ph type="body" idx="1"/>
          </p:nvPr>
        </p:nvSpPr>
        <p:spPr>
          <a:xfrm>
            <a:off x="467544" y="836712"/>
            <a:ext cx="8267960" cy="5256584"/>
          </a:xfrm>
        </p:spPr>
        <p:txBody>
          <a:bodyPr/>
          <a:lstStyle/>
          <a:p>
            <a:pPr algn="just"/>
            <a:r>
              <a:rPr lang="en-US" sz="2000" dirty="0" smtClean="0"/>
              <a:t>SAIs attending this meeting are also requested contribute trainers for the 5</a:t>
            </a:r>
            <a:r>
              <a:rPr lang="en-US" sz="2000" baseline="30000" dirty="0" smtClean="0"/>
              <a:t>th</a:t>
            </a:r>
            <a:r>
              <a:rPr lang="en-US" sz="2000" dirty="0" smtClean="0"/>
              <a:t> ITP. Based on contribution of Audit reports on specific subjects/ INTOSAI WGEA Research Projects, SAIs can volunteer to contribute trainer/s:</a:t>
            </a:r>
          </a:p>
          <a:p>
            <a:pPr algn="just"/>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2458156198"/>
              </p:ext>
            </p:extLst>
          </p:nvPr>
        </p:nvGraphicFramePr>
        <p:xfrm>
          <a:off x="323526" y="2173398"/>
          <a:ext cx="8411977" cy="4133281"/>
        </p:xfrm>
        <a:graphic>
          <a:graphicData uri="http://schemas.openxmlformats.org/drawingml/2006/table">
            <a:tbl>
              <a:tblPr firstRow="1" firstCol="1" bandRow="1"/>
              <a:tblGrid>
                <a:gridCol w="432050">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4523543">
                  <a:extLst>
                    <a:ext uri="{9D8B030D-6E8A-4147-A177-3AD203B41FA5}">
                      <a16:colId xmlns:a16="http://schemas.microsoft.com/office/drawing/2014/main" val="20002"/>
                    </a:ext>
                  </a:extLst>
                </a:gridCol>
              </a:tblGrid>
              <a:tr h="649383">
                <a:tc>
                  <a:txBody>
                    <a:bodyPr/>
                    <a:lstStyle/>
                    <a:p>
                      <a:pPr algn="just">
                        <a:lnSpc>
                          <a:spcPct val="150000"/>
                        </a:lnSpc>
                        <a:spcAft>
                          <a:spcPts val="0"/>
                        </a:spcAft>
                      </a:pPr>
                      <a:r>
                        <a:rPr lang="en-IN" sz="1400" b="1" dirty="0" err="1">
                          <a:solidFill>
                            <a:srgbClr val="002060"/>
                          </a:solidFill>
                          <a:effectLst/>
                          <a:latin typeface="Calibri Light" panose="020F0302020204030204" pitchFamily="34" charset="0"/>
                          <a:ea typeface="Calibri" panose="020F0502020204030204" pitchFamily="34" charset="0"/>
                          <a:cs typeface="Mangal" panose="02040503050203030202" pitchFamily="18" charset="0"/>
                        </a:rPr>
                        <a:t>S.No</a:t>
                      </a:r>
                      <a:r>
                        <a:rPr lang="en-IN" sz="1400" b="1"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a:t>
                      </a:r>
                      <a:endParaRPr lang="en-IN" sz="12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400" b="1"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Module/ Session</a:t>
                      </a:r>
                      <a:endParaRPr lang="en-IN" sz="12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400" b="1"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Tentative dates for the module/ </a:t>
                      </a:r>
                      <a:r>
                        <a:rPr lang="en-IN" sz="1400" b="1" dirty="0" smtClean="0">
                          <a:solidFill>
                            <a:srgbClr val="002060"/>
                          </a:solidFill>
                          <a:effectLst/>
                          <a:latin typeface="Calibri Light" panose="020F0302020204030204" pitchFamily="34" charset="0"/>
                          <a:ea typeface="Calibri" panose="020F0502020204030204" pitchFamily="34" charset="0"/>
                          <a:cs typeface="Mangal" panose="02040503050203030202" pitchFamily="18" charset="0"/>
                        </a:rPr>
                        <a:t>session (excluding </a:t>
                      </a:r>
                      <a:r>
                        <a:rPr lang="en-IN" sz="1400" b="1"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transit time)</a:t>
                      </a:r>
                      <a:endParaRPr lang="en-IN" sz="12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4930">
                <a:tc>
                  <a:txBody>
                    <a:bodyPr/>
                    <a:lstStyle/>
                    <a:p>
                      <a:pPr algn="just">
                        <a:lnSpc>
                          <a:spcPct val="100000"/>
                        </a:lnSpc>
                        <a:spcAft>
                          <a:spcPts val="0"/>
                        </a:spcAft>
                      </a:pPr>
                      <a:r>
                        <a:rPr lang="en-IN" sz="1800" b="1"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1.</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Environmental Governance, Market Based Instruments and Environment Audit</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20</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to 23</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rd </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7469">
                <a:tc>
                  <a:txBody>
                    <a:bodyPr/>
                    <a:lstStyle/>
                    <a:p>
                      <a:pPr algn="just">
                        <a:lnSpc>
                          <a:spcPct val="100000"/>
                        </a:lnSpc>
                        <a:spcAft>
                          <a:spcPts val="0"/>
                        </a:spcAft>
                      </a:pPr>
                      <a:r>
                        <a:rPr lang="en-IN" sz="1800" b="1">
                          <a:solidFill>
                            <a:srgbClr val="002060"/>
                          </a:solidFill>
                          <a:effectLst/>
                          <a:latin typeface="Calibri Light" panose="020F0302020204030204" pitchFamily="34" charset="0"/>
                          <a:ea typeface="Calibri" panose="020F0502020204030204" pitchFamily="34" charset="0"/>
                          <a:cs typeface="Mangal" panose="02040503050203030202" pitchFamily="18" charset="0"/>
                        </a:rPr>
                        <a:t>2.</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Sustainable Development Goals</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21</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st</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to 22</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nd</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7469">
                <a:tc>
                  <a:txBody>
                    <a:bodyPr/>
                    <a:lstStyle/>
                    <a:p>
                      <a:pPr algn="just">
                        <a:lnSpc>
                          <a:spcPct val="100000"/>
                        </a:lnSpc>
                        <a:spcAft>
                          <a:spcPts val="0"/>
                        </a:spcAft>
                      </a:pPr>
                      <a:r>
                        <a:rPr lang="en-IN" sz="1800" b="1">
                          <a:solidFill>
                            <a:srgbClr val="002060"/>
                          </a:solidFill>
                          <a:effectLst/>
                          <a:latin typeface="Calibri Light" panose="020F0302020204030204" pitchFamily="34" charset="0"/>
                          <a:ea typeface="Calibri" panose="020F0502020204030204" pitchFamily="34" charset="0"/>
                          <a:cs typeface="Mangal" panose="02040503050203030202" pitchFamily="18" charset="0"/>
                        </a:rPr>
                        <a:t>3.</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Water</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23</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rd</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to 24</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87">
                <a:tc>
                  <a:txBody>
                    <a:bodyPr/>
                    <a:lstStyle/>
                    <a:p>
                      <a:pPr algn="just">
                        <a:lnSpc>
                          <a:spcPct val="100000"/>
                        </a:lnSpc>
                        <a:spcAft>
                          <a:spcPts val="0"/>
                        </a:spcAft>
                      </a:pPr>
                      <a:r>
                        <a:rPr lang="en-IN" sz="1800">
                          <a:solidFill>
                            <a:srgbClr val="002060"/>
                          </a:solidFill>
                          <a:effectLst/>
                          <a:latin typeface="Calibri Light" panose="020F0302020204030204" pitchFamily="34" charset="0"/>
                          <a:ea typeface="Calibri" panose="020F0502020204030204" pitchFamily="34" charset="0"/>
                          <a:cs typeface="Mangal" panose="02040503050203030202" pitchFamily="18" charset="0"/>
                        </a:rPr>
                        <a:t>4.</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Climate Change</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24</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to 25</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4691">
                <a:tc>
                  <a:txBody>
                    <a:bodyPr/>
                    <a:lstStyle/>
                    <a:p>
                      <a:pPr algn="just">
                        <a:lnSpc>
                          <a:spcPct val="100000"/>
                        </a:lnSpc>
                        <a:spcAft>
                          <a:spcPts val="0"/>
                        </a:spcAft>
                      </a:pPr>
                      <a:r>
                        <a:rPr lang="en-IN" sz="1800">
                          <a:solidFill>
                            <a:srgbClr val="002060"/>
                          </a:solidFill>
                          <a:effectLst/>
                          <a:latin typeface="Calibri Light" panose="020F0302020204030204" pitchFamily="34" charset="0"/>
                          <a:ea typeface="Calibri" panose="020F0502020204030204" pitchFamily="34" charset="0"/>
                          <a:cs typeface="Mangal" panose="02040503050203030202" pitchFamily="18" charset="0"/>
                        </a:rPr>
                        <a:t>5.</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Biodiversity</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25</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to 28</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691">
                <a:tc>
                  <a:txBody>
                    <a:bodyPr/>
                    <a:lstStyle/>
                    <a:p>
                      <a:pPr algn="just">
                        <a:lnSpc>
                          <a:spcPct val="100000"/>
                        </a:lnSpc>
                        <a:spcAft>
                          <a:spcPts val="0"/>
                        </a:spcAft>
                      </a:pPr>
                      <a:r>
                        <a:rPr lang="en-IN" sz="1800">
                          <a:solidFill>
                            <a:srgbClr val="002060"/>
                          </a:solidFill>
                          <a:effectLst/>
                          <a:latin typeface="Calibri Light" panose="020F0302020204030204" pitchFamily="34" charset="0"/>
                          <a:ea typeface="Calibri" panose="020F0502020204030204" pitchFamily="34" charset="0"/>
                          <a:cs typeface="Mangal" panose="02040503050203030202" pitchFamily="18" charset="0"/>
                        </a:rPr>
                        <a:t>6.</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a:solidFill>
                            <a:srgbClr val="002060"/>
                          </a:solidFill>
                          <a:effectLst/>
                          <a:latin typeface="Calibri Light" panose="020F0302020204030204" pitchFamily="34" charset="0"/>
                          <a:ea typeface="Calibri" panose="020F0502020204030204" pitchFamily="34" charset="0"/>
                          <a:cs typeface="Mangal" panose="02040503050203030202" pitchFamily="18" charset="0"/>
                        </a:rPr>
                        <a:t>Environmental Assessments</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29</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922">
                <a:tc>
                  <a:txBody>
                    <a:bodyPr/>
                    <a:lstStyle/>
                    <a:p>
                      <a:pPr algn="just">
                        <a:lnSpc>
                          <a:spcPct val="100000"/>
                        </a:lnSpc>
                        <a:spcAft>
                          <a:spcPts val="0"/>
                        </a:spcAft>
                      </a:pPr>
                      <a:r>
                        <a:rPr lang="en-IN" sz="1800">
                          <a:solidFill>
                            <a:srgbClr val="002060"/>
                          </a:solidFill>
                          <a:effectLst/>
                          <a:latin typeface="Calibri Light" panose="020F0302020204030204" pitchFamily="34" charset="0"/>
                          <a:ea typeface="Calibri" panose="020F0502020204030204" pitchFamily="34" charset="0"/>
                          <a:cs typeface="Mangal" panose="02040503050203030202" pitchFamily="18" charset="0"/>
                        </a:rPr>
                        <a:t>7.</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Renewable Energy and Energy Efficiency</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29</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a:t>
                      </a:r>
                      <a:r>
                        <a:rPr lang="en-IN" sz="1800" dirty="0" smtClean="0">
                          <a:solidFill>
                            <a:srgbClr val="002060"/>
                          </a:solidFill>
                          <a:effectLst/>
                          <a:latin typeface="Calibri Light" panose="020F0302020204030204" pitchFamily="34" charset="0"/>
                          <a:ea typeface="Calibri" panose="020F0502020204030204" pitchFamily="34" charset="0"/>
                          <a:cs typeface="Mangal" panose="02040503050203030202" pitchFamily="18" charset="0"/>
                        </a:rPr>
                        <a:t>November</a:t>
                      </a:r>
                      <a:r>
                        <a:rPr lang="en-IN" sz="1800" baseline="0" dirty="0" smtClean="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a:t>
                      </a:r>
                      <a:r>
                        <a:rPr lang="en-IN" sz="1800" dirty="0" smtClean="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to </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30</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4691">
                <a:tc>
                  <a:txBody>
                    <a:bodyPr/>
                    <a:lstStyle/>
                    <a:p>
                      <a:pPr algn="just">
                        <a:lnSpc>
                          <a:spcPct val="100000"/>
                        </a:lnSpc>
                        <a:spcAft>
                          <a:spcPts val="0"/>
                        </a:spcAft>
                      </a:pPr>
                      <a:r>
                        <a:rPr lang="en-IN" sz="1800">
                          <a:solidFill>
                            <a:srgbClr val="002060"/>
                          </a:solidFill>
                          <a:effectLst/>
                          <a:latin typeface="Calibri Light" panose="020F0302020204030204" pitchFamily="34" charset="0"/>
                          <a:ea typeface="Calibri" panose="020F0502020204030204" pitchFamily="34" charset="0"/>
                          <a:cs typeface="Mangal" panose="02040503050203030202" pitchFamily="18" charset="0"/>
                        </a:rPr>
                        <a:t>8.</a:t>
                      </a:r>
                      <a:endParaRPr lang="en-IN" sz="180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Waste</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30</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th</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November to 01</a:t>
                      </a:r>
                      <a:r>
                        <a:rPr lang="en-IN" sz="1800" baseline="300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st</a:t>
                      </a:r>
                      <a:r>
                        <a:rPr lang="en-IN" sz="1800" dirty="0">
                          <a:solidFill>
                            <a:srgbClr val="002060"/>
                          </a:solidFill>
                          <a:effectLst/>
                          <a:latin typeface="Calibri Light" panose="020F0302020204030204" pitchFamily="34" charset="0"/>
                          <a:ea typeface="Calibri" panose="020F0502020204030204" pitchFamily="34" charset="0"/>
                          <a:cs typeface="Mangal" panose="02040503050203030202" pitchFamily="18" charset="0"/>
                        </a:rPr>
                        <a:t> December, 2017</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891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76" y="116632"/>
            <a:ext cx="7632700" cy="838200"/>
          </a:xfrm>
        </p:spPr>
        <p:txBody>
          <a:bodyPr/>
          <a:lstStyle/>
          <a:p>
            <a:r>
              <a:rPr lang="en-US" b="1" dirty="0" smtClean="0"/>
              <a:t>ITP on Audit of Specific issues</a:t>
            </a:r>
            <a:endParaRPr lang="en-IN" b="1" dirty="0"/>
          </a:p>
        </p:txBody>
      </p:sp>
      <p:sp>
        <p:nvSpPr>
          <p:cNvPr id="3" name="Text Placeholder 2"/>
          <p:cNvSpPr>
            <a:spLocks noGrp="1"/>
          </p:cNvSpPr>
          <p:nvPr>
            <p:ph type="body" idx="1"/>
          </p:nvPr>
        </p:nvSpPr>
        <p:spPr>
          <a:xfrm>
            <a:off x="628650" y="954832"/>
            <a:ext cx="8229040" cy="5766644"/>
          </a:xfrm>
        </p:spPr>
        <p:txBody>
          <a:bodyPr/>
          <a:lstStyle/>
          <a:p>
            <a:pPr algn="just"/>
            <a:r>
              <a:rPr lang="en-US" sz="2000" dirty="0" smtClean="0"/>
              <a:t>While designating iCED as GTF on Environment Auditing it was envisaged to conduct a general introductory training programme on Environment Audit initially and later move on to more specific training programmes on specific topics later on.</a:t>
            </a:r>
          </a:p>
          <a:p>
            <a:pPr algn="just"/>
            <a:r>
              <a:rPr lang="en-US" sz="2000" dirty="0" smtClean="0"/>
              <a:t>Additional </a:t>
            </a:r>
            <a:r>
              <a:rPr lang="en-US" sz="2000" dirty="0"/>
              <a:t>international training programme on specific issue was proposed in the 14</a:t>
            </a:r>
            <a:r>
              <a:rPr lang="en-US" sz="2000" baseline="30000" dirty="0"/>
              <a:t>th</a:t>
            </a:r>
            <a:r>
              <a:rPr lang="en-US" sz="2000" dirty="0"/>
              <a:t> SC meeting, while deliberating on Work Plan 2017 – 19.</a:t>
            </a:r>
          </a:p>
          <a:p>
            <a:pPr algn="just"/>
            <a:r>
              <a:rPr lang="en-US" sz="2000" dirty="0" smtClean="0"/>
              <a:t>The </a:t>
            </a:r>
            <a:r>
              <a:rPr lang="en-US" sz="2000" dirty="0"/>
              <a:t>subject specific training-cum-workshop could be a five day programme on a specific environmental issue. </a:t>
            </a:r>
          </a:p>
          <a:p>
            <a:pPr algn="just"/>
            <a:r>
              <a:rPr lang="en-US" sz="2000" dirty="0" smtClean="0"/>
              <a:t>Proposal (dates revised considering comments on project plan) included following training programmes to be conducted during 2016 to 2019: </a:t>
            </a:r>
          </a:p>
          <a:p>
            <a:pPr algn="just"/>
            <a:endParaRPr lang="en-US" dirty="0" smtClean="0"/>
          </a:p>
          <a:p>
            <a:pPr algn="just"/>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780347384"/>
              </p:ext>
            </p:extLst>
          </p:nvPr>
        </p:nvGraphicFramePr>
        <p:xfrm>
          <a:off x="1039119" y="4941168"/>
          <a:ext cx="7396757" cy="1051560"/>
        </p:xfrm>
        <a:graphic>
          <a:graphicData uri="http://schemas.openxmlformats.org/drawingml/2006/table">
            <a:tbl>
              <a:tblPr firstRow="1" firstCol="1" bandRow="1"/>
              <a:tblGrid>
                <a:gridCol w="2356197">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tblGrid>
              <a:tr h="320040">
                <a:tc>
                  <a:txBody>
                    <a:bodyPr/>
                    <a:lstStyle/>
                    <a:p>
                      <a:pPr algn="ctr">
                        <a:lnSpc>
                          <a:spcPct val="150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Year</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Subject</a:t>
                      </a:r>
                      <a:endParaRPr lang="en-IN"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0040">
                <a:tc>
                  <a:txBody>
                    <a:bodyPr/>
                    <a:lstStyle/>
                    <a:p>
                      <a:pPr algn="ctr">
                        <a:lnSpc>
                          <a:spcPct val="150000"/>
                        </a:lnSpc>
                        <a:spcAft>
                          <a:spcPts val="0"/>
                        </a:spcAft>
                      </a:pPr>
                      <a:r>
                        <a:rPr kumimoji="1" lang="en-US" sz="1600" dirty="0" smtClean="0">
                          <a:solidFill>
                            <a:schemeClr val="accent1"/>
                          </a:solidFill>
                          <a:latin typeface="+mn-lt"/>
                          <a:ea typeface="+mn-ea"/>
                          <a:cs typeface="+mn-cs"/>
                        </a:rPr>
                        <a:t>Jan 2018 </a:t>
                      </a:r>
                      <a:endParaRPr kumimoji="1" lang="en-IN" sz="1600" dirty="0">
                        <a:solidFill>
                          <a:schemeClr val="accent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1" lang="en-US" sz="1600" dirty="0" smtClean="0">
                          <a:solidFill>
                            <a:schemeClr val="accent1"/>
                          </a:solidFill>
                          <a:latin typeface="+mn-lt"/>
                          <a:ea typeface="+mn-ea"/>
                          <a:cs typeface="+mn-cs"/>
                        </a:rPr>
                        <a:t>Water</a:t>
                      </a:r>
                      <a:endParaRPr kumimoji="1" lang="en-IN" sz="1600" dirty="0">
                        <a:solidFill>
                          <a:schemeClr val="accent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040">
                <a:tc>
                  <a:txBody>
                    <a:bodyPr/>
                    <a:lstStyle/>
                    <a:p>
                      <a:pPr algn="ctr">
                        <a:lnSpc>
                          <a:spcPct val="150000"/>
                        </a:lnSpc>
                        <a:spcAft>
                          <a:spcPts val="0"/>
                        </a:spcAft>
                      </a:pPr>
                      <a:r>
                        <a:rPr kumimoji="1" lang="en-US" sz="1600" dirty="0" smtClean="0">
                          <a:solidFill>
                            <a:schemeClr val="accent1"/>
                          </a:solidFill>
                          <a:latin typeface="+mn-lt"/>
                          <a:ea typeface="+mn-ea"/>
                          <a:cs typeface="+mn-cs"/>
                        </a:rPr>
                        <a:t>Jan 2019</a:t>
                      </a:r>
                      <a:endParaRPr kumimoji="1" lang="en-IN" sz="1600" dirty="0">
                        <a:solidFill>
                          <a:schemeClr val="accent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1" lang="en-IN" sz="1600" dirty="0" smtClean="0">
                          <a:solidFill>
                            <a:schemeClr val="accent1"/>
                          </a:solidFill>
                          <a:latin typeface="+mn-lt"/>
                          <a:ea typeface="+mn-ea"/>
                          <a:cs typeface="+mn-cs"/>
                        </a:rPr>
                        <a:t>Waste</a:t>
                      </a:r>
                      <a:endParaRPr kumimoji="1" lang="en-IN" sz="1600" dirty="0">
                        <a:solidFill>
                          <a:schemeClr val="accent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7425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180" y="188640"/>
            <a:ext cx="7632700" cy="838200"/>
          </a:xfrm>
        </p:spPr>
        <p:txBody>
          <a:bodyPr/>
          <a:lstStyle/>
          <a:p>
            <a:r>
              <a:rPr lang="en-US" b="1" dirty="0"/>
              <a:t>ITP on Audit of </a:t>
            </a:r>
            <a:r>
              <a:rPr lang="en-US" b="1" dirty="0" smtClean="0"/>
              <a:t>Specific </a:t>
            </a:r>
            <a:r>
              <a:rPr lang="en-US" b="1" dirty="0"/>
              <a:t>issues</a:t>
            </a:r>
            <a:endParaRPr lang="en-IN" dirty="0"/>
          </a:p>
        </p:txBody>
      </p:sp>
      <p:sp>
        <p:nvSpPr>
          <p:cNvPr id="3" name="Text Placeholder 2"/>
          <p:cNvSpPr>
            <a:spLocks noGrp="1"/>
          </p:cNvSpPr>
          <p:nvPr>
            <p:ph type="body" idx="1"/>
          </p:nvPr>
        </p:nvSpPr>
        <p:spPr>
          <a:xfrm>
            <a:off x="467544" y="1142192"/>
            <a:ext cx="8267960" cy="4951104"/>
          </a:xfrm>
        </p:spPr>
        <p:txBody>
          <a:bodyPr/>
          <a:lstStyle/>
          <a:p>
            <a:pPr algn="just"/>
            <a:r>
              <a:rPr lang="en-US" dirty="0" smtClean="0"/>
              <a:t>5 day ITP on Audit of Water issues was planned to be conducted in October, 2017.</a:t>
            </a:r>
          </a:p>
          <a:p>
            <a:pPr algn="just"/>
            <a:r>
              <a:rPr lang="en-US" dirty="0" smtClean="0"/>
              <a:t>Proposal was circulated among the SC members, seeking suggestions / feedback, faculty support etc.</a:t>
            </a:r>
          </a:p>
          <a:p>
            <a:pPr algn="just"/>
            <a:r>
              <a:rPr lang="en-US" dirty="0"/>
              <a:t>SAI, Lesotho has offered </a:t>
            </a:r>
            <a:r>
              <a:rPr lang="en-US" dirty="0" smtClean="0"/>
              <a:t>suggestions. Views of other SC members awaited.</a:t>
            </a:r>
          </a:p>
          <a:p>
            <a:pPr algn="just"/>
            <a:r>
              <a:rPr lang="en-US" dirty="0" smtClean="0"/>
              <a:t>All the SC members are requested to provided feedback / suggestions on the format and structure of training programme so as to ensure wider participation.</a:t>
            </a:r>
            <a:endParaRPr lang="en-IN"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8917FB8D-C0D2-4006-87E5-477820BCF6E5}" type="datetime1">
              <a:rPr lang="en-US" smtClean="0"/>
              <a:t>9/10/2017</a:t>
            </a:fld>
            <a:endParaRPr lang="en-US" dirty="0"/>
          </a:p>
        </p:txBody>
      </p:sp>
      <p:sp>
        <p:nvSpPr>
          <p:cNvPr id="6" name="Slide Number Placeholder 5"/>
          <p:cNvSpPr>
            <a:spLocks noGrp="1"/>
          </p:cNvSpPr>
          <p:nvPr>
            <p:ph type="sldNum" sz="quarter" idx="12"/>
          </p:nvPr>
        </p:nvSpPr>
        <p:spPr/>
        <p:txBody>
          <a:bodyPr/>
          <a:lstStyle/>
          <a:p>
            <a:fld id="{422AF7F0-08AD-41EC-B382-90631B92835D}" type="slidenum">
              <a:rPr lang="en-US" smtClean="0"/>
              <a:t>15</a:t>
            </a:fld>
            <a:endParaRPr lang="en-US"/>
          </a:p>
        </p:txBody>
      </p:sp>
    </p:spTree>
    <p:extLst>
      <p:ext uri="{BB962C8B-B14F-4D97-AF65-F5344CB8AC3E}">
        <p14:creationId xmlns:p14="http://schemas.microsoft.com/office/powerpoint/2010/main" val="2055532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International Events at iCED</a:t>
            </a:r>
            <a:endParaRPr lang="en-IN" b="1" dirty="0"/>
          </a:p>
        </p:txBody>
      </p:sp>
      <p:sp>
        <p:nvSpPr>
          <p:cNvPr id="3" name="Text Placeholder 2"/>
          <p:cNvSpPr>
            <a:spLocks noGrp="1"/>
          </p:cNvSpPr>
          <p:nvPr>
            <p:ph type="body" idx="1"/>
          </p:nvPr>
        </p:nvSpPr>
        <p:spPr>
          <a:xfrm>
            <a:off x="539552" y="1133707"/>
            <a:ext cx="8159948" cy="5031598"/>
          </a:xfrm>
        </p:spPr>
        <p:txBody>
          <a:bodyPr/>
          <a:lstStyle/>
          <a:p>
            <a:pPr algn="just"/>
            <a:r>
              <a:rPr lang="en-US" dirty="0" err="1"/>
              <a:t>iCED</a:t>
            </a:r>
            <a:r>
              <a:rPr lang="en-US" dirty="0"/>
              <a:t> also hosted </a:t>
            </a:r>
            <a:r>
              <a:rPr lang="en-IN" dirty="0"/>
              <a:t>6th Seminar on Environmental Auditing and the 5th Working Meeting of ASOSAI WGEA in October, </a:t>
            </a:r>
            <a:r>
              <a:rPr lang="en-IN" dirty="0" smtClean="0"/>
              <a:t>2016 – 21 SAIs (48 participants) </a:t>
            </a:r>
            <a:endParaRPr lang="en-IN" dirty="0"/>
          </a:p>
          <a:p>
            <a:pPr algn="just"/>
            <a:r>
              <a:rPr lang="en-US" dirty="0" err="1" smtClean="0"/>
              <a:t>iCED</a:t>
            </a:r>
            <a:r>
              <a:rPr lang="en-US" dirty="0" smtClean="0"/>
              <a:t> has conducted Bilateral Training Programmes for some of the SAIs based on their requests. </a:t>
            </a:r>
            <a:endParaRPr lang="en-US" dirty="0"/>
          </a:p>
          <a:p>
            <a:endParaRPr lang="en-US" dirty="0" smtClean="0"/>
          </a:p>
          <a:p>
            <a:endParaRPr lang="en-US" dirty="0"/>
          </a:p>
          <a:p>
            <a:endParaRPr lang="en-US" dirty="0" smtClean="0"/>
          </a:p>
          <a:p>
            <a:endParaRPr lang="en-US" dirty="0"/>
          </a:p>
          <a:p>
            <a:endParaRPr lang="en-US" dirty="0" smtClean="0"/>
          </a:p>
          <a:p>
            <a:endParaRPr lang="en-IN" dirty="0"/>
          </a:p>
        </p:txBody>
      </p:sp>
      <p:sp>
        <p:nvSpPr>
          <p:cNvPr id="6" name="Slide Number Placeholder 5"/>
          <p:cNvSpPr>
            <a:spLocks noGrp="1"/>
          </p:cNvSpPr>
          <p:nvPr>
            <p:ph type="sldNum" sz="quarter" idx="12"/>
          </p:nvPr>
        </p:nvSpPr>
        <p:spPr/>
        <p:txBody>
          <a:bodyPr/>
          <a:lstStyle/>
          <a:p>
            <a:fld id="{422AF7F0-08AD-41EC-B382-90631B92835D}" type="slidenum">
              <a:rPr lang="en-US" smtClean="0"/>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04711975"/>
              </p:ext>
            </p:extLst>
          </p:nvPr>
        </p:nvGraphicFramePr>
        <p:xfrm>
          <a:off x="1051495" y="3429000"/>
          <a:ext cx="7136062" cy="2123440"/>
        </p:xfrm>
        <a:graphic>
          <a:graphicData uri="http://schemas.openxmlformats.org/drawingml/2006/table">
            <a:tbl>
              <a:tblPr firstRow="1" bandRow="1">
                <a:tableStyleId>{5C22544A-7EE6-4342-B048-85BDC9FD1C3A}</a:tableStyleId>
              </a:tblPr>
              <a:tblGrid>
                <a:gridCol w="762703">
                  <a:extLst>
                    <a:ext uri="{9D8B030D-6E8A-4147-A177-3AD203B41FA5}">
                      <a16:colId xmlns:a16="http://schemas.microsoft.com/office/drawing/2014/main" val="20000"/>
                    </a:ext>
                  </a:extLst>
                </a:gridCol>
                <a:gridCol w="2340910">
                  <a:extLst>
                    <a:ext uri="{9D8B030D-6E8A-4147-A177-3AD203B41FA5}">
                      <a16:colId xmlns:a16="http://schemas.microsoft.com/office/drawing/2014/main" val="20001"/>
                    </a:ext>
                  </a:extLst>
                </a:gridCol>
                <a:gridCol w="4032449">
                  <a:extLst>
                    <a:ext uri="{9D8B030D-6E8A-4147-A177-3AD203B41FA5}">
                      <a16:colId xmlns:a16="http://schemas.microsoft.com/office/drawing/2014/main" val="20002"/>
                    </a:ext>
                  </a:extLst>
                </a:gridCol>
              </a:tblGrid>
              <a:tr h="370840">
                <a:tc>
                  <a:txBody>
                    <a:bodyPr/>
                    <a:lstStyle/>
                    <a:p>
                      <a:r>
                        <a:rPr lang="en-US" dirty="0" err="1" smtClean="0"/>
                        <a:t>S.No</a:t>
                      </a:r>
                      <a:r>
                        <a:rPr lang="en-US" dirty="0" smtClean="0"/>
                        <a:t>.</a:t>
                      </a:r>
                      <a:endParaRPr lang="en-IN" dirty="0"/>
                    </a:p>
                  </a:txBody>
                  <a:tcPr/>
                </a:tc>
                <a:tc>
                  <a:txBody>
                    <a:bodyPr/>
                    <a:lstStyle/>
                    <a:p>
                      <a:r>
                        <a:rPr lang="en-US" dirty="0" smtClean="0"/>
                        <a:t>SAI</a:t>
                      </a:r>
                      <a:endParaRPr lang="en-IN" dirty="0"/>
                    </a:p>
                  </a:txBody>
                  <a:tcPr/>
                </a:tc>
                <a:tc>
                  <a:txBody>
                    <a:bodyPr/>
                    <a:lstStyle/>
                    <a:p>
                      <a:r>
                        <a:rPr lang="en-US" dirty="0" smtClean="0"/>
                        <a:t>Number of Training Programmes conducted so</a:t>
                      </a:r>
                      <a:r>
                        <a:rPr lang="en-US" baseline="0" dirty="0" smtClean="0"/>
                        <a:t> far</a:t>
                      </a:r>
                      <a:endParaRPr lang="en-IN" dirty="0"/>
                    </a:p>
                  </a:txBody>
                  <a:tcPr/>
                </a:tc>
                <a:extLst>
                  <a:ext uri="{0D108BD9-81ED-4DB2-BD59-A6C34878D82A}">
                    <a16:rowId xmlns:a16="http://schemas.microsoft.com/office/drawing/2014/main" val="10000"/>
                  </a:ext>
                </a:extLst>
              </a:tr>
              <a:tr h="370840">
                <a:tc>
                  <a:txBody>
                    <a:bodyPr/>
                    <a:lstStyle/>
                    <a:p>
                      <a:r>
                        <a:rPr lang="en-US" dirty="0" smtClean="0">
                          <a:solidFill>
                            <a:srgbClr val="002060"/>
                          </a:solidFill>
                        </a:rPr>
                        <a:t>1.</a:t>
                      </a:r>
                      <a:endParaRPr lang="en-IN" dirty="0">
                        <a:solidFill>
                          <a:srgbClr val="002060"/>
                        </a:solidFill>
                      </a:endParaRPr>
                    </a:p>
                  </a:txBody>
                  <a:tcPr/>
                </a:tc>
                <a:tc>
                  <a:txBody>
                    <a:bodyPr/>
                    <a:lstStyle/>
                    <a:p>
                      <a:r>
                        <a:rPr lang="en-US" dirty="0" smtClean="0">
                          <a:solidFill>
                            <a:srgbClr val="002060"/>
                          </a:solidFill>
                        </a:rPr>
                        <a:t>Afghanistan</a:t>
                      </a:r>
                      <a:endParaRPr lang="en-IN" dirty="0">
                        <a:solidFill>
                          <a:srgbClr val="002060"/>
                        </a:solidFill>
                      </a:endParaRPr>
                    </a:p>
                  </a:txBody>
                  <a:tcPr/>
                </a:tc>
                <a:tc>
                  <a:txBody>
                    <a:bodyPr/>
                    <a:lstStyle/>
                    <a:p>
                      <a:pPr algn="ctr"/>
                      <a:r>
                        <a:rPr lang="en-US" dirty="0" smtClean="0">
                          <a:solidFill>
                            <a:srgbClr val="002060"/>
                          </a:solidFill>
                        </a:rPr>
                        <a:t>2</a:t>
                      </a:r>
                      <a:endParaRPr lang="en-IN" dirty="0">
                        <a:solidFill>
                          <a:srgbClr val="002060"/>
                        </a:solidFill>
                      </a:endParaRPr>
                    </a:p>
                  </a:txBody>
                  <a:tcPr/>
                </a:tc>
                <a:extLst>
                  <a:ext uri="{0D108BD9-81ED-4DB2-BD59-A6C34878D82A}">
                    <a16:rowId xmlns:a16="http://schemas.microsoft.com/office/drawing/2014/main" val="10001"/>
                  </a:ext>
                </a:extLst>
              </a:tr>
              <a:tr h="370840">
                <a:tc>
                  <a:txBody>
                    <a:bodyPr/>
                    <a:lstStyle/>
                    <a:p>
                      <a:r>
                        <a:rPr lang="en-US" dirty="0" smtClean="0">
                          <a:solidFill>
                            <a:srgbClr val="002060"/>
                          </a:solidFill>
                        </a:rPr>
                        <a:t>2.</a:t>
                      </a:r>
                      <a:endParaRPr lang="en-IN" dirty="0">
                        <a:solidFill>
                          <a:srgbClr val="002060"/>
                        </a:solidFill>
                      </a:endParaRPr>
                    </a:p>
                  </a:txBody>
                  <a:tcPr/>
                </a:tc>
                <a:tc>
                  <a:txBody>
                    <a:bodyPr/>
                    <a:lstStyle/>
                    <a:p>
                      <a:r>
                        <a:rPr lang="en-US" dirty="0" smtClean="0">
                          <a:solidFill>
                            <a:srgbClr val="002060"/>
                          </a:solidFill>
                        </a:rPr>
                        <a:t>Bangladesh</a:t>
                      </a:r>
                      <a:endParaRPr lang="en-IN" dirty="0">
                        <a:solidFill>
                          <a:srgbClr val="002060"/>
                        </a:solidFill>
                      </a:endParaRPr>
                    </a:p>
                  </a:txBody>
                  <a:tcPr/>
                </a:tc>
                <a:tc>
                  <a:txBody>
                    <a:bodyPr/>
                    <a:lstStyle/>
                    <a:p>
                      <a:pPr algn="ctr"/>
                      <a:r>
                        <a:rPr lang="en-US" dirty="0" smtClean="0">
                          <a:solidFill>
                            <a:srgbClr val="002060"/>
                          </a:solidFill>
                        </a:rPr>
                        <a:t>1</a:t>
                      </a:r>
                      <a:endParaRPr lang="en-IN" dirty="0">
                        <a:solidFill>
                          <a:srgbClr val="002060"/>
                        </a:solidFill>
                      </a:endParaRPr>
                    </a:p>
                  </a:txBody>
                  <a:tcPr/>
                </a:tc>
                <a:extLst>
                  <a:ext uri="{0D108BD9-81ED-4DB2-BD59-A6C34878D82A}">
                    <a16:rowId xmlns:a16="http://schemas.microsoft.com/office/drawing/2014/main" val="10002"/>
                  </a:ext>
                </a:extLst>
              </a:tr>
              <a:tr h="370840">
                <a:tc>
                  <a:txBody>
                    <a:bodyPr/>
                    <a:lstStyle/>
                    <a:p>
                      <a:r>
                        <a:rPr lang="en-US" dirty="0" smtClean="0">
                          <a:solidFill>
                            <a:srgbClr val="002060"/>
                          </a:solidFill>
                        </a:rPr>
                        <a:t>3.</a:t>
                      </a:r>
                      <a:endParaRPr lang="en-IN" dirty="0">
                        <a:solidFill>
                          <a:srgbClr val="002060"/>
                        </a:solidFill>
                      </a:endParaRPr>
                    </a:p>
                  </a:txBody>
                  <a:tcPr/>
                </a:tc>
                <a:tc>
                  <a:txBody>
                    <a:bodyPr/>
                    <a:lstStyle/>
                    <a:p>
                      <a:r>
                        <a:rPr lang="en-US" dirty="0" smtClean="0">
                          <a:solidFill>
                            <a:srgbClr val="002060"/>
                          </a:solidFill>
                        </a:rPr>
                        <a:t>Bhutan</a:t>
                      </a:r>
                      <a:endParaRPr lang="en-IN" dirty="0">
                        <a:solidFill>
                          <a:srgbClr val="002060"/>
                        </a:solidFill>
                      </a:endParaRPr>
                    </a:p>
                  </a:txBody>
                  <a:tcPr/>
                </a:tc>
                <a:tc>
                  <a:txBody>
                    <a:bodyPr/>
                    <a:lstStyle/>
                    <a:p>
                      <a:pPr algn="ctr"/>
                      <a:r>
                        <a:rPr lang="en-US" dirty="0" smtClean="0">
                          <a:solidFill>
                            <a:srgbClr val="002060"/>
                          </a:solidFill>
                        </a:rPr>
                        <a:t>1</a:t>
                      </a:r>
                      <a:endParaRPr lang="en-IN" dirty="0">
                        <a:solidFill>
                          <a:srgbClr val="002060"/>
                        </a:solidFill>
                      </a:endParaRPr>
                    </a:p>
                  </a:txBody>
                  <a:tcPr/>
                </a:tc>
                <a:extLst>
                  <a:ext uri="{0D108BD9-81ED-4DB2-BD59-A6C34878D82A}">
                    <a16:rowId xmlns:a16="http://schemas.microsoft.com/office/drawing/2014/main" val="10003"/>
                  </a:ext>
                </a:extLst>
              </a:tr>
              <a:tr h="370840">
                <a:tc>
                  <a:txBody>
                    <a:bodyPr/>
                    <a:lstStyle/>
                    <a:p>
                      <a:r>
                        <a:rPr lang="en-US" dirty="0" smtClean="0">
                          <a:solidFill>
                            <a:srgbClr val="002060"/>
                          </a:solidFill>
                        </a:rPr>
                        <a:t>4.</a:t>
                      </a:r>
                      <a:endParaRPr lang="en-IN" dirty="0">
                        <a:solidFill>
                          <a:srgbClr val="002060"/>
                        </a:solidFill>
                      </a:endParaRPr>
                    </a:p>
                  </a:txBody>
                  <a:tcPr/>
                </a:tc>
                <a:tc>
                  <a:txBody>
                    <a:bodyPr/>
                    <a:lstStyle/>
                    <a:p>
                      <a:r>
                        <a:rPr lang="en-US" dirty="0" smtClean="0">
                          <a:solidFill>
                            <a:srgbClr val="002060"/>
                          </a:solidFill>
                        </a:rPr>
                        <a:t>Oman</a:t>
                      </a:r>
                      <a:endParaRPr lang="en-IN" dirty="0">
                        <a:solidFill>
                          <a:srgbClr val="002060"/>
                        </a:solidFill>
                      </a:endParaRPr>
                    </a:p>
                  </a:txBody>
                  <a:tcPr/>
                </a:tc>
                <a:tc>
                  <a:txBody>
                    <a:bodyPr/>
                    <a:lstStyle/>
                    <a:p>
                      <a:pPr algn="ctr"/>
                      <a:r>
                        <a:rPr lang="en-US" dirty="0" smtClean="0">
                          <a:solidFill>
                            <a:srgbClr val="002060"/>
                          </a:solidFill>
                        </a:rPr>
                        <a:t>3</a:t>
                      </a:r>
                      <a:endParaRPr lang="en-IN" dirty="0">
                        <a:solidFill>
                          <a:srgbClr val="00206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0808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Some important developments</a:t>
            </a:r>
            <a:endParaRPr lang="en-IN" dirty="0">
              <a:solidFill>
                <a:srgbClr val="7030A0"/>
              </a:solidFill>
            </a:endParaRPr>
          </a:p>
        </p:txBody>
      </p:sp>
      <p:sp>
        <p:nvSpPr>
          <p:cNvPr id="3" name="Text Placeholder 2"/>
          <p:cNvSpPr>
            <a:spLocks noGrp="1"/>
          </p:cNvSpPr>
          <p:nvPr>
            <p:ph type="body" idx="1"/>
          </p:nvPr>
        </p:nvSpPr>
        <p:spPr>
          <a:xfrm>
            <a:off x="575556" y="1133706"/>
            <a:ext cx="8159948" cy="4879587"/>
          </a:xfrm>
        </p:spPr>
        <p:txBody>
          <a:bodyPr/>
          <a:lstStyle/>
          <a:p>
            <a:pPr algn="just"/>
            <a:r>
              <a:rPr lang="en-IN" dirty="0" err="1" smtClean="0"/>
              <a:t>iCED</a:t>
            </a:r>
            <a:r>
              <a:rPr lang="en-IN" dirty="0" smtClean="0"/>
              <a:t> will also host </a:t>
            </a:r>
            <a:r>
              <a:rPr lang="en-IN" dirty="0"/>
              <a:t>of audit planning meeting and preparatory meeting for IDI-KSC program on performance audit of preparedness for implementation of </a:t>
            </a:r>
            <a:r>
              <a:rPr lang="en-IN" dirty="0" smtClean="0"/>
              <a:t>SDGs in December, 2017</a:t>
            </a:r>
          </a:p>
          <a:p>
            <a:pPr algn="just"/>
            <a:r>
              <a:rPr lang="en-IN" dirty="0" err="1" smtClean="0">
                <a:solidFill>
                  <a:srgbClr val="548222"/>
                </a:solidFill>
              </a:rPr>
              <a:t>iCED</a:t>
            </a:r>
            <a:r>
              <a:rPr lang="en-IN" dirty="0" smtClean="0">
                <a:solidFill>
                  <a:srgbClr val="548222"/>
                </a:solidFill>
              </a:rPr>
              <a:t> has been tasked to be a nodal centre for national information collection for audit of SDGs in India</a:t>
            </a:r>
          </a:p>
          <a:p>
            <a:pPr algn="just"/>
            <a:endParaRPr lang="en-IN" dirty="0" smtClean="0">
              <a:solidFill>
                <a:srgbClr val="002060"/>
              </a:solidFill>
            </a:endParaRPr>
          </a:p>
          <a:p>
            <a:pPr algn="just"/>
            <a:r>
              <a:rPr lang="en-IN" dirty="0" err="1" smtClean="0">
                <a:solidFill>
                  <a:srgbClr val="002060"/>
                </a:solidFill>
              </a:rPr>
              <a:t>iCED</a:t>
            </a:r>
            <a:r>
              <a:rPr lang="en-IN" dirty="0" smtClean="0">
                <a:solidFill>
                  <a:srgbClr val="002060"/>
                </a:solidFill>
              </a:rPr>
              <a:t> held a national seminar in June 2017 on “Assessing preparedness to achieve SDGs in India</a:t>
            </a:r>
          </a:p>
          <a:p>
            <a:pPr algn="just"/>
            <a:endParaRPr lang="en-US" dirty="0" smtClean="0">
              <a:solidFill>
                <a:srgbClr val="548222"/>
              </a:solidFill>
            </a:endParaRPr>
          </a:p>
          <a:p>
            <a:pPr algn="just"/>
            <a:r>
              <a:rPr lang="en-US" dirty="0" err="1" smtClean="0">
                <a:solidFill>
                  <a:srgbClr val="456A1C"/>
                </a:solidFill>
              </a:rPr>
              <a:t>iCED</a:t>
            </a:r>
            <a:r>
              <a:rPr lang="en-US" dirty="0" smtClean="0">
                <a:solidFill>
                  <a:srgbClr val="456A1C"/>
                </a:solidFill>
              </a:rPr>
              <a:t> has offered to host curriculum development for global training for INTOSAI WGEI</a:t>
            </a:r>
          </a:p>
          <a:p>
            <a:pPr algn="just"/>
            <a:endParaRPr lang="en-IN"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2B35CB9E-EEC8-44DB-B4F4-C969D9F2B0FC}" type="datetime1">
              <a:rPr lang="en-US" smtClean="0"/>
              <a:t>9/10/2017</a:t>
            </a:fld>
            <a:endParaRPr lang="en-US"/>
          </a:p>
        </p:txBody>
      </p:sp>
      <p:sp>
        <p:nvSpPr>
          <p:cNvPr id="6" name="Slide Number Placeholder 5"/>
          <p:cNvSpPr>
            <a:spLocks noGrp="1"/>
          </p:cNvSpPr>
          <p:nvPr>
            <p:ph type="sldNum" sz="quarter" idx="12"/>
          </p:nvPr>
        </p:nvSpPr>
        <p:spPr/>
        <p:txBody>
          <a:bodyPr/>
          <a:lstStyle/>
          <a:p>
            <a:fld id="{422AF7F0-08AD-41EC-B382-90631B92835D}" type="slidenum">
              <a:rPr lang="en-US" smtClean="0"/>
              <a:t>17</a:t>
            </a:fld>
            <a:endParaRPr lang="en-US"/>
          </a:p>
        </p:txBody>
      </p:sp>
    </p:spTree>
    <p:extLst>
      <p:ext uri="{BB962C8B-B14F-4D97-AF65-F5344CB8AC3E}">
        <p14:creationId xmlns:p14="http://schemas.microsoft.com/office/powerpoint/2010/main" val="47452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Contacts</a:t>
            </a:r>
            <a:endParaRPr lang="en-US" dirty="0"/>
          </a:p>
        </p:txBody>
      </p:sp>
      <p:sp>
        <p:nvSpPr>
          <p:cNvPr id="3" name="Text Placeholder 2"/>
          <p:cNvSpPr>
            <a:spLocks noGrp="1"/>
          </p:cNvSpPr>
          <p:nvPr>
            <p:ph type="body" idx="1"/>
          </p:nvPr>
        </p:nvSpPr>
        <p:spPr/>
        <p:txBody>
          <a:bodyPr/>
          <a:lstStyle/>
          <a:p>
            <a:pPr marL="0" indent="0" algn="just">
              <a:buNone/>
            </a:pPr>
            <a:r>
              <a:rPr lang="en-GB" sz="1800" dirty="0" smtClean="0"/>
              <a:t> </a:t>
            </a:r>
            <a:endParaRPr lang="en-US" sz="1800" dirty="0"/>
          </a:p>
        </p:txBody>
      </p:sp>
      <p:sp>
        <p:nvSpPr>
          <p:cNvPr id="5" name="Rectangle 4"/>
          <p:cNvSpPr/>
          <p:nvPr/>
        </p:nvSpPr>
        <p:spPr>
          <a:xfrm>
            <a:off x="467544" y="1133706"/>
            <a:ext cx="8352928" cy="3877985"/>
          </a:xfrm>
          <a:prstGeom prst="rect">
            <a:avLst/>
          </a:prstGeom>
        </p:spPr>
        <p:txBody>
          <a:bodyPr wrap="square">
            <a:spAutoFit/>
          </a:bodyPr>
          <a:lstStyle/>
          <a:p>
            <a:pPr marL="0" marR="36195" algn="just">
              <a:lnSpc>
                <a:spcPct val="115000"/>
              </a:lnSpc>
              <a:spcBef>
                <a:spcPts val="0"/>
              </a:spcBef>
              <a:spcAft>
                <a:spcPts val="0"/>
              </a:spcAft>
            </a:pP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Contacts </a:t>
            </a: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t>
            </a:r>
            <a:r>
              <a:rPr lang="en-GB" b="1"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iCED</a:t>
            </a: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2000"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spcBef>
                <a:spcPts val="0"/>
              </a:spcBef>
              <a:spcAft>
                <a:spcPts val="0"/>
              </a:spcAft>
            </a:pP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Sunil </a:t>
            </a:r>
            <a:r>
              <a:rPr lang="en-GB"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Dadhe</a:t>
            </a: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36195" lvl="1" algn="just">
              <a:spcBef>
                <a:spcPts val="0"/>
              </a:spcBef>
              <a:spcAft>
                <a:spcPts val="0"/>
              </a:spcAft>
            </a:pP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Director </a:t>
            </a: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General</a:t>
            </a: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b="1"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iCED</a:t>
            </a:r>
            <a:endParaRPr lang="en-US" sz="2000"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spcBef>
                <a:spcPts val="0"/>
              </a:spcBef>
              <a:spcAft>
                <a:spcPts val="0"/>
              </a:spcAft>
            </a:pPr>
            <a:r>
              <a:rPr lang="en-GB"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2"/>
              </a:rPr>
              <a:t>dadhess@cag.gov.in</a:t>
            </a:r>
            <a:r>
              <a:rPr lang="en-GB" u="sng" dirty="0" smtClean="0">
                <a:solidFill>
                  <a:srgbClr val="0563C1"/>
                </a:solidFill>
                <a:latin typeface="Calibri" panose="020F0502020204030204" pitchFamily="34" charset="0"/>
                <a:ea typeface="Times New Roman" panose="02020603050405020304" pitchFamily="18" charset="0"/>
                <a:cs typeface="Calibri" panose="020F0502020204030204" pitchFamily="34" charset="0"/>
              </a:rPr>
              <a:t> </a:t>
            </a:r>
            <a:r>
              <a:rPr lang="en-GB"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 dgiced@cag.gov.in</a:t>
            </a:r>
            <a:endParaRPr lang="en-US" sz="2000"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+91 141 </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2772009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91 9422517982</a:t>
            </a:r>
            <a:endParaRPr lang="en-US" sz="2000"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spcBef>
                <a:spcPts val="0"/>
              </a:spcBef>
              <a:spcAft>
                <a:spcPts val="0"/>
              </a:spcAft>
            </a:pP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Jahangir </a:t>
            </a: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Inamdar, </a:t>
            </a:r>
            <a:endPar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R="36195" lvl="1" algn="just">
              <a:spcBef>
                <a:spcPts val="0"/>
              </a:spcBef>
              <a:spcAft>
                <a:spcPts val="0"/>
              </a:spcAft>
            </a:pPr>
            <a:r>
              <a:rPr lang="en-GB"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Director </a:t>
            </a:r>
            <a:r>
              <a:rPr lang="en-GB"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(T&amp;R), iCED</a:t>
            </a:r>
            <a:endParaRPr lang="en-US" sz="2000" b="1"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spcBef>
                <a:spcPts val="0"/>
              </a:spcBef>
              <a:spcAft>
                <a:spcPts val="0"/>
              </a:spcAft>
            </a:pPr>
            <a:r>
              <a:rPr lang="en-GB" u="sng"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rPr>
              <a:t>inamdarJ@cag.gov.in</a:t>
            </a:r>
            <a:r>
              <a:rPr lang="en-GB" u="sng" dirty="0">
                <a:solidFill>
                  <a:srgbClr val="0563C1"/>
                </a:solidFill>
                <a:latin typeface="Calibri" panose="020F0502020204030204" pitchFamily="34" charset="0"/>
                <a:ea typeface="Times New Roman" panose="02020603050405020304" pitchFamily="18" charset="0"/>
                <a:cs typeface="Calibri" panose="020F0502020204030204" pitchFamily="34" charset="0"/>
              </a:rPr>
              <a:t> / iced@cag.gov.in</a:t>
            </a:r>
            <a:endParaRPr lang="en-US" sz="2000"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+91 141 </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2772002,+</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91 </a:t>
            </a:r>
            <a:r>
              <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9867085464</a:t>
            </a:r>
          </a:p>
          <a:p>
            <a:pPr marL="0" marR="36195" algn="just">
              <a:lnSpc>
                <a:spcPct val="115000"/>
              </a:lnSpc>
              <a:spcBef>
                <a:spcPts val="0"/>
              </a:spcBef>
              <a:spcAft>
                <a:spcPts val="0"/>
              </a:spcAft>
            </a:pPr>
            <a:r>
              <a:rPr lang="en-GB" sz="2000" dirty="0" smtClean="0">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SC members :- </a:t>
            </a:r>
          </a:p>
          <a:p>
            <a:pPr marL="0" marR="36195" algn="just">
              <a:lnSpc>
                <a:spcPct val="115000"/>
              </a:lnSpc>
              <a:spcBef>
                <a:spcPts val="0"/>
              </a:spcBef>
              <a:spcAft>
                <a:spcPts val="0"/>
              </a:spcAft>
            </a:pPr>
            <a:endParaRPr lang="en-GB" sz="2000" dirty="0">
              <a:solidFill>
                <a:srgbClr val="000000"/>
              </a:solidFill>
              <a:latin typeface="Calibri" panose="020F0502020204030204" pitchFamily="34" charset="0"/>
              <a:ea typeface="Times New Roman" panose="02020603050405020304" pitchFamily="18" charset="0"/>
              <a:cs typeface="Mangal" panose="02040503050203030202" pitchFamily="18" charset="0"/>
            </a:endParaRPr>
          </a:p>
          <a:p>
            <a:pPr marR="36195" lvl="1" algn="just">
              <a:lnSpc>
                <a:spcPct val="115000"/>
              </a:lnSpc>
              <a:spcBef>
                <a:spcPts val="0"/>
              </a:spcBef>
              <a:spcAft>
                <a:spcPts val="0"/>
              </a:spcAft>
            </a:pPr>
            <a:r>
              <a:rPr lang="en-GB" sz="2000" dirty="0" smtClean="0">
                <a:solidFill>
                  <a:srgbClr val="000000"/>
                </a:solidFill>
                <a:effectLst/>
                <a:latin typeface="Calibri" panose="020F0502020204030204" pitchFamily="34" charset="0"/>
                <a:ea typeface="Times New Roman" panose="02020603050405020304" pitchFamily="18" charset="0"/>
                <a:cs typeface="Mangal" panose="02040503050203030202" pitchFamily="18" charset="0"/>
              </a:rPr>
              <a:t>May kindly indicate individual contact persons.</a:t>
            </a:r>
            <a:endParaRPr lang="en-GB" sz="2000" dirty="0">
              <a:solidFill>
                <a:srgbClr val="00000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121728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5616" y="908720"/>
            <a:ext cx="5783684" cy="3888432"/>
          </a:xfrm>
        </p:spPr>
        <p:txBody>
          <a:bodyPr/>
          <a:lstStyle/>
          <a:p>
            <a:pPr marL="0" indent="0">
              <a:buNone/>
            </a:pPr>
            <a:r>
              <a:rPr lang="en-US" sz="2800" i="1" dirty="0">
                <a:solidFill>
                  <a:srgbClr val="548222"/>
                </a:solidFill>
              </a:rPr>
              <a:t>…… kindly watch a small video on </a:t>
            </a:r>
            <a:r>
              <a:rPr lang="en-US" sz="2800" i="1" dirty="0" err="1">
                <a:solidFill>
                  <a:srgbClr val="548222"/>
                </a:solidFill>
              </a:rPr>
              <a:t>iCED</a:t>
            </a:r>
            <a:r>
              <a:rPr lang="en-US" sz="2800" i="1" dirty="0">
                <a:solidFill>
                  <a:srgbClr val="548222"/>
                </a:solidFill>
              </a:rPr>
              <a:t> – INTOSAI WGEA’s Global Training Facility</a:t>
            </a:r>
          </a:p>
          <a:p>
            <a:pPr marL="0" indent="0">
              <a:buNone/>
            </a:pPr>
            <a:endParaRPr lang="en-US" sz="6600" b="1" dirty="0" smtClean="0"/>
          </a:p>
          <a:p>
            <a:pPr marL="0" indent="0">
              <a:buNone/>
            </a:pPr>
            <a:r>
              <a:rPr lang="en-US" sz="6600" b="1" dirty="0" smtClean="0"/>
              <a:t>THANK YOU</a:t>
            </a:r>
          </a:p>
          <a:p>
            <a:pPr marL="0" indent="0">
              <a:buNone/>
            </a:pPr>
            <a:endParaRPr lang="en-US" sz="6600" b="1"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71282A9-8F4F-41ED-ACB5-B8CE921D1E2A}" type="datetime1">
              <a:rPr lang="en-US" smtClean="0"/>
              <a:t>9/10/2017</a:t>
            </a:fld>
            <a:endParaRPr lang="en-US"/>
          </a:p>
        </p:txBody>
      </p:sp>
      <p:sp>
        <p:nvSpPr>
          <p:cNvPr id="6" name="Slide Number Placeholder 5"/>
          <p:cNvSpPr>
            <a:spLocks noGrp="1"/>
          </p:cNvSpPr>
          <p:nvPr>
            <p:ph type="sldNum" sz="quarter" idx="12"/>
          </p:nvPr>
        </p:nvSpPr>
        <p:spPr/>
        <p:txBody>
          <a:bodyPr/>
          <a:lstStyle/>
          <a:p>
            <a:fld id="{422AF7F0-08AD-41EC-B382-90631B92835D}" type="slidenum">
              <a:rPr lang="en-US" smtClean="0"/>
              <a:t>19</a:t>
            </a:fld>
            <a:endParaRPr lang="en-US"/>
          </a:p>
        </p:txBody>
      </p:sp>
    </p:spTree>
    <p:extLst>
      <p:ext uri="{BB962C8B-B14F-4D97-AF65-F5344CB8AC3E}">
        <p14:creationId xmlns:p14="http://schemas.microsoft.com/office/powerpoint/2010/main" val="248246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0" u="none" strike="noStrike" baseline="0" smtClean="0">
                <a:latin typeface="Calibri" panose="020F0502020204030204" pitchFamily="34" charset="0"/>
              </a:rPr>
              <a:t>Background: </a:t>
            </a:r>
            <a:endParaRPr lang="en-IN" b="1" i="0" u="none" strike="noStrike" baseline="0" smtClean="0">
              <a:latin typeface="Mangal" panose="02040503050203030202" pitchFamily="18" charset="0"/>
            </a:endParaRPr>
          </a:p>
        </p:txBody>
      </p:sp>
      <p:sp>
        <p:nvSpPr>
          <p:cNvPr id="3" name="Text Placeholder 2"/>
          <p:cNvSpPr>
            <a:spLocks noGrp="1"/>
          </p:cNvSpPr>
          <p:nvPr>
            <p:ph type="body" idx="1"/>
          </p:nvPr>
        </p:nvSpPr>
        <p:spPr>
          <a:xfrm>
            <a:off x="539552" y="1052737"/>
            <a:ext cx="8159948" cy="5256584"/>
          </a:xfrm>
        </p:spPr>
        <p:txBody>
          <a:bodyPr/>
          <a:lstStyle/>
          <a:p>
            <a:pPr algn="just"/>
            <a:r>
              <a:rPr lang="en-US" dirty="0">
                <a:latin typeface="Calibri" panose="020F0502020204030204" pitchFamily="34" charset="0"/>
              </a:rPr>
              <a:t>SAIs throughout the world have perceived</a:t>
            </a:r>
            <a:r>
              <a:rPr lang="en-US" b="1" dirty="0">
                <a:latin typeface="Calibri" panose="020F0502020204030204" pitchFamily="34" charset="0"/>
              </a:rPr>
              <a:t> </a:t>
            </a:r>
            <a:r>
              <a:rPr lang="en-US" dirty="0">
                <a:latin typeface="Calibri" panose="020F0502020204030204" pitchFamily="34" charset="0"/>
              </a:rPr>
              <a:t>strong need for trainings in Environmental Audit as has been observed through various surveys conducted by INTOSAI WGEA. </a:t>
            </a:r>
            <a:endParaRPr lang="en-US" dirty="0" smtClean="0">
              <a:latin typeface="Calibri" panose="020F0502020204030204" pitchFamily="34" charset="0"/>
            </a:endParaRPr>
          </a:p>
          <a:p>
            <a:pPr algn="just"/>
            <a:r>
              <a:rPr lang="en-US" dirty="0" smtClean="0">
                <a:latin typeface="Calibri" panose="020F0502020204030204" pitchFamily="34" charset="0"/>
              </a:rPr>
              <a:t>10</a:t>
            </a:r>
            <a:r>
              <a:rPr lang="en-US" baseline="30000" dirty="0" smtClean="0">
                <a:latin typeface="Calibri" panose="020F0502020204030204" pitchFamily="34" charset="0"/>
              </a:rPr>
              <a:t>th</a:t>
            </a:r>
            <a:r>
              <a:rPr lang="en-US" dirty="0" smtClean="0">
                <a:latin typeface="Calibri" panose="020F0502020204030204" pitchFamily="34" charset="0"/>
              </a:rPr>
              <a:t> Meeting </a:t>
            </a:r>
            <a:r>
              <a:rPr lang="en-US" dirty="0">
                <a:latin typeface="Calibri" panose="020F0502020204030204" pitchFamily="34" charset="0"/>
              </a:rPr>
              <a:t>of </a:t>
            </a:r>
            <a:r>
              <a:rPr lang="en-US" dirty="0" smtClean="0">
                <a:latin typeface="Calibri" panose="020F0502020204030204" pitchFamily="34" charset="0"/>
              </a:rPr>
              <a:t>WGEA SC held at </a:t>
            </a:r>
            <a:r>
              <a:rPr lang="en-US" dirty="0">
                <a:latin typeface="Calibri" panose="020F0502020204030204" pitchFamily="34" charset="0"/>
              </a:rPr>
              <a:t>Marrakech, Morocco </a:t>
            </a:r>
            <a:r>
              <a:rPr lang="en-US" dirty="0" smtClean="0">
                <a:latin typeface="Calibri" panose="020F0502020204030204" pitchFamily="34" charset="0"/>
              </a:rPr>
              <a:t>( </a:t>
            </a:r>
            <a:r>
              <a:rPr lang="en-US" dirty="0">
                <a:latin typeface="Calibri" panose="020F0502020204030204" pitchFamily="34" charset="0"/>
              </a:rPr>
              <a:t>March </a:t>
            </a:r>
            <a:r>
              <a:rPr lang="en-US" dirty="0" smtClean="0">
                <a:latin typeface="Calibri" panose="020F0502020204030204" pitchFamily="34" charset="0"/>
              </a:rPr>
              <a:t>2011 – decision to </a:t>
            </a:r>
            <a:r>
              <a:rPr lang="en-US" dirty="0">
                <a:latin typeface="Calibri" panose="020F0502020204030204" pitchFamily="34" charset="0"/>
              </a:rPr>
              <a:t>merge </a:t>
            </a:r>
            <a:r>
              <a:rPr lang="en-US" dirty="0" smtClean="0">
                <a:latin typeface="Calibri" panose="020F0502020204030204" pitchFamily="34" charset="0"/>
              </a:rPr>
              <a:t>training </a:t>
            </a:r>
            <a:r>
              <a:rPr lang="en-US" dirty="0">
                <a:latin typeface="Calibri" panose="020F0502020204030204" pitchFamily="34" charset="0"/>
              </a:rPr>
              <a:t>material available worldwide and conduct a combined environmental audit training course at Global Training Facility (GTF) i.e. International Centre for Environment Audit and Sustainable Development (iCED), Jaipur (</a:t>
            </a:r>
            <a:r>
              <a:rPr lang="en-US" dirty="0" smtClean="0">
                <a:latin typeface="Calibri" panose="020F0502020204030204" pitchFamily="34" charset="0"/>
              </a:rPr>
              <a:t>INDIA)</a:t>
            </a:r>
          </a:p>
          <a:p>
            <a:pPr algn="just"/>
            <a:r>
              <a:rPr lang="en-US" dirty="0">
                <a:latin typeface="Calibri" panose="020F0502020204030204" pitchFamily="34" charset="0"/>
              </a:rPr>
              <a:t>Work Plan – </a:t>
            </a:r>
            <a:r>
              <a:rPr lang="en-US" dirty="0" smtClean="0">
                <a:latin typeface="Calibri" panose="020F0502020204030204" pitchFamily="34" charset="0"/>
              </a:rPr>
              <a:t>2014-16</a:t>
            </a:r>
            <a:r>
              <a:rPr lang="en-US" dirty="0">
                <a:latin typeface="Calibri" panose="020F0502020204030204" pitchFamily="34" charset="0"/>
              </a:rPr>
              <a:t>: </a:t>
            </a:r>
            <a:r>
              <a:rPr lang="en-US" dirty="0" smtClean="0">
                <a:latin typeface="Calibri" panose="020F0502020204030204" pitchFamily="34" charset="0"/>
              </a:rPr>
              <a:t>Project leaders -SAIs </a:t>
            </a:r>
            <a:r>
              <a:rPr lang="en-US" dirty="0">
                <a:latin typeface="Calibri" panose="020F0502020204030204" pitchFamily="34" charset="0"/>
              </a:rPr>
              <a:t>of </a:t>
            </a:r>
            <a:r>
              <a:rPr lang="en-US" dirty="0" smtClean="0">
                <a:latin typeface="Calibri" panose="020F0502020204030204" pitchFamily="34" charset="0"/>
              </a:rPr>
              <a:t>Estonia, India, Indonesia </a:t>
            </a:r>
          </a:p>
          <a:p>
            <a:pPr algn="just"/>
            <a:r>
              <a:rPr lang="en-US" dirty="0" smtClean="0">
                <a:latin typeface="Calibri" panose="020F0502020204030204" pitchFamily="34" charset="0"/>
              </a:rPr>
              <a:t>Work Plan–2017-19: </a:t>
            </a:r>
            <a:r>
              <a:rPr lang="en-US" dirty="0">
                <a:latin typeface="Calibri" panose="020F0502020204030204" pitchFamily="34" charset="0"/>
              </a:rPr>
              <a:t>Project </a:t>
            </a:r>
            <a:r>
              <a:rPr lang="en-US" dirty="0" smtClean="0">
                <a:latin typeface="Calibri" panose="020F0502020204030204" pitchFamily="34" charset="0"/>
              </a:rPr>
              <a:t>leader - SAI India with active support from SC, SAI Cameroon, </a:t>
            </a:r>
            <a:r>
              <a:rPr lang="en-US" dirty="0">
                <a:latin typeface="Calibri" panose="020F0502020204030204" pitchFamily="34" charset="0"/>
              </a:rPr>
              <a:t>SAI </a:t>
            </a:r>
            <a:r>
              <a:rPr lang="en-US" dirty="0" smtClean="0">
                <a:latin typeface="Calibri" panose="020F0502020204030204" pitchFamily="34" charset="0"/>
              </a:rPr>
              <a:t>Lesotho, SAI South Africa</a:t>
            </a:r>
            <a:endParaRPr lang="en-US" dirty="0"/>
          </a:p>
        </p:txBody>
      </p:sp>
    </p:spTree>
    <p:extLst>
      <p:ext uri="{BB962C8B-B14F-4D97-AF65-F5344CB8AC3E}">
        <p14:creationId xmlns:p14="http://schemas.microsoft.com/office/powerpoint/2010/main" val="217251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atin typeface="Calibri" panose="020F0502020204030204" pitchFamily="34" charset="0"/>
              </a:rPr>
              <a:t>Project objectives and </a:t>
            </a:r>
            <a:r>
              <a:rPr lang="en-IN" b="1" dirty="0" smtClean="0">
                <a:latin typeface="Calibri" panose="020F0502020204030204" pitchFamily="34" charset="0"/>
              </a:rPr>
              <a:t>outcomes</a:t>
            </a:r>
            <a:endParaRPr lang="en-US" b="0" i="0" u="none" strike="noStrike" baseline="0" dirty="0" smtClean="0">
              <a:latin typeface="Mangal" panose="02040503050203030202" pitchFamily="18" charset="0"/>
            </a:endParaRPr>
          </a:p>
        </p:txBody>
      </p:sp>
      <p:sp>
        <p:nvSpPr>
          <p:cNvPr id="3" name="Text Placeholder 2"/>
          <p:cNvSpPr>
            <a:spLocks noGrp="1"/>
          </p:cNvSpPr>
          <p:nvPr>
            <p:ph type="body" idx="1"/>
          </p:nvPr>
        </p:nvSpPr>
        <p:spPr>
          <a:xfrm>
            <a:off x="539552" y="1268760"/>
            <a:ext cx="8159948" cy="5184575"/>
          </a:xfrm>
        </p:spPr>
        <p:txBody>
          <a:bodyPr/>
          <a:lstStyle/>
          <a:p>
            <a:pPr marL="0" indent="0">
              <a:buNone/>
            </a:pPr>
            <a:r>
              <a:rPr lang="en-US" sz="2000" dirty="0" err="1" smtClean="0">
                <a:solidFill>
                  <a:srgbClr val="0070C0"/>
                </a:solidFill>
                <a:latin typeface="Calibri" panose="020F0502020204030204" pitchFamily="34" charset="0"/>
              </a:rPr>
              <a:t>iCED</a:t>
            </a:r>
            <a:r>
              <a:rPr lang="en-US" sz="2000" dirty="0" smtClean="0">
                <a:solidFill>
                  <a:srgbClr val="0070C0"/>
                </a:solidFill>
                <a:latin typeface="Calibri" panose="020F0502020204030204" pitchFamily="34" charset="0"/>
              </a:rPr>
              <a:t> continues to shoulder the responsibility of GTF for WGEA in its Work Plan 2017-19 with the following objectives:</a:t>
            </a:r>
          </a:p>
          <a:p>
            <a:pPr algn="just"/>
            <a:r>
              <a:rPr lang="en-US" sz="2000" b="1" dirty="0" smtClean="0">
                <a:solidFill>
                  <a:srgbClr val="0070C0"/>
                </a:solidFill>
                <a:latin typeface="Calibri" panose="020F0502020204030204" pitchFamily="34" charset="0"/>
              </a:rPr>
              <a:t>Review</a:t>
            </a:r>
            <a:r>
              <a:rPr lang="en-US" sz="2000" dirty="0" smtClean="0">
                <a:solidFill>
                  <a:srgbClr val="0070C0"/>
                </a:solidFill>
                <a:latin typeface="Calibri" panose="020F0502020204030204" pitchFamily="34" charset="0"/>
              </a:rPr>
              <a:t> </a:t>
            </a:r>
            <a:r>
              <a:rPr lang="en-US" sz="2000" dirty="0">
                <a:solidFill>
                  <a:srgbClr val="0070C0"/>
                </a:solidFill>
                <a:latin typeface="Calibri" panose="020F0502020204030204" pitchFamily="34" charset="0"/>
              </a:rPr>
              <a:t>of the existing modules of environmental auditing training course for beginners – ‘</a:t>
            </a:r>
            <a:r>
              <a:rPr lang="en-US" sz="2000" b="1" dirty="0">
                <a:solidFill>
                  <a:srgbClr val="0070C0"/>
                </a:solidFill>
                <a:latin typeface="Calibri" panose="020F0502020204030204" pitchFamily="34" charset="0"/>
              </a:rPr>
              <a:t>Introduction to Environmental </a:t>
            </a:r>
            <a:r>
              <a:rPr lang="en-US" sz="2000" b="1" dirty="0" smtClean="0">
                <a:solidFill>
                  <a:srgbClr val="0070C0"/>
                </a:solidFill>
                <a:latin typeface="Calibri" panose="020F0502020204030204" pitchFamily="34" charset="0"/>
              </a:rPr>
              <a:t>Audit’</a:t>
            </a:r>
          </a:p>
          <a:p>
            <a:pPr algn="just"/>
            <a:r>
              <a:rPr lang="en-US" sz="2000" b="1" dirty="0" err="1">
                <a:solidFill>
                  <a:srgbClr val="0070C0"/>
                </a:solidFill>
                <a:latin typeface="Calibri" panose="020F0502020204030204" pitchFamily="34" charset="0"/>
              </a:rPr>
              <a:t>Organise</a:t>
            </a:r>
            <a:r>
              <a:rPr lang="en-US" sz="2000" dirty="0">
                <a:solidFill>
                  <a:srgbClr val="0070C0"/>
                </a:solidFill>
                <a:latin typeface="Calibri" panose="020F0502020204030204" pitchFamily="34" charset="0"/>
              </a:rPr>
              <a:t> the training programme </a:t>
            </a:r>
            <a:r>
              <a:rPr lang="en-US" sz="2000" b="1" dirty="0">
                <a:solidFill>
                  <a:srgbClr val="0070C0"/>
                </a:solidFill>
                <a:latin typeface="Calibri" panose="020F0502020204030204" pitchFamily="34" charset="0"/>
              </a:rPr>
              <a:t>‘Introduction to Environmental Audit’ </a:t>
            </a:r>
            <a:r>
              <a:rPr lang="en-US" sz="2000" dirty="0">
                <a:solidFill>
                  <a:srgbClr val="0070C0"/>
                </a:solidFill>
                <a:latin typeface="Calibri" panose="020F0502020204030204" pitchFamily="34" charset="0"/>
              </a:rPr>
              <a:t>in all three years targeting those who may have done basic courses (like Massive Open Online Courses (MOOCs) courses developed by the National Audit Office of Estonia, in cooperation with University of Tartu) or those keenly interested</a:t>
            </a:r>
          </a:p>
          <a:p>
            <a:pPr algn="just"/>
            <a:r>
              <a:rPr lang="en-US" sz="2000" dirty="0">
                <a:solidFill>
                  <a:srgbClr val="0070C0"/>
                </a:solidFill>
                <a:latin typeface="Calibri" panose="020F0502020204030204" pitchFamily="34" charset="0"/>
              </a:rPr>
              <a:t>Progressively </a:t>
            </a:r>
            <a:r>
              <a:rPr lang="en-US" sz="2000" dirty="0" smtClean="0">
                <a:solidFill>
                  <a:srgbClr val="0070C0"/>
                </a:solidFill>
                <a:latin typeface="Calibri" panose="020F0502020204030204" pitchFamily="34" charset="0"/>
              </a:rPr>
              <a:t>address interaction needs at managerial level through </a:t>
            </a:r>
            <a:r>
              <a:rPr lang="en-GB" sz="2000" b="1" dirty="0" smtClean="0">
                <a:solidFill>
                  <a:srgbClr val="0070C0"/>
                </a:solidFill>
                <a:latin typeface="Calibri" panose="020F0502020204030204" pitchFamily="34" charset="0"/>
              </a:rPr>
              <a:t>training-cum-workshops </a:t>
            </a:r>
            <a:r>
              <a:rPr lang="en-US" sz="2000" dirty="0" smtClean="0">
                <a:solidFill>
                  <a:srgbClr val="0070C0"/>
                </a:solidFill>
                <a:latin typeface="Calibri" panose="020F0502020204030204" pitchFamily="34" charset="0"/>
              </a:rPr>
              <a:t>on </a:t>
            </a:r>
            <a:r>
              <a:rPr lang="en-US" sz="2000" dirty="0">
                <a:solidFill>
                  <a:srgbClr val="0070C0"/>
                </a:solidFill>
                <a:latin typeface="Calibri" panose="020F0502020204030204" pitchFamily="34" charset="0"/>
              </a:rPr>
              <a:t>audit of specific environmental issue like </a:t>
            </a:r>
            <a:r>
              <a:rPr lang="en-US" sz="2000" b="1" dirty="0">
                <a:solidFill>
                  <a:srgbClr val="0070C0"/>
                </a:solidFill>
                <a:latin typeface="Calibri" panose="020F0502020204030204" pitchFamily="34" charset="0"/>
              </a:rPr>
              <a:t>water, waste, </a:t>
            </a:r>
            <a:r>
              <a:rPr lang="en-US" sz="2000" dirty="0" smtClean="0">
                <a:solidFill>
                  <a:srgbClr val="0070C0"/>
                </a:solidFill>
                <a:latin typeface="Calibri" panose="020F0502020204030204" pitchFamily="34" charset="0"/>
              </a:rPr>
              <a:t>etc</a:t>
            </a:r>
            <a:r>
              <a:rPr lang="en-US" sz="2000" dirty="0">
                <a:solidFill>
                  <a:srgbClr val="0070C0"/>
                </a:solidFill>
                <a:latin typeface="Calibri" panose="020F0502020204030204" pitchFamily="34" charset="0"/>
              </a:rPr>
              <a:t>. </a:t>
            </a:r>
            <a:endParaRPr lang="en-US" sz="2000" dirty="0" smtClean="0">
              <a:solidFill>
                <a:srgbClr val="0070C0"/>
              </a:solidFill>
              <a:latin typeface="Calibri" panose="020F0502020204030204" pitchFamily="34" charset="0"/>
            </a:endParaRPr>
          </a:p>
          <a:p>
            <a:pPr algn="just"/>
            <a:r>
              <a:rPr lang="en-US" sz="2000" dirty="0" smtClean="0">
                <a:solidFill>
                  <a:srgbClr val="0070C0"/>
                </a:solidFill>
                <a:latin typeface="Calibri" panose="020F0502020204030204" pitchFamily="34" charset="0"/>
              </a:rPr>
              <a:t>Ensure </a:t>
            </a:r>
            <a:r>
              <a:rPr lang="en-US" sz="2000" b="1" dirty="0">
                <a:solidFill>
                  <a:srgbClr val="0070C0"/>
                </a:solidFill>
                <a:latin typeface="Calibri" panose="020F0502020204030204" pitchFamily="34" charset="0"/>
              </a:rPr>
              <a:t>collaboration</a:t>
            </a:r>
            <a:r>
              <a:rPr lang="en-US" sz="2000" dirty="0">
                <a:solidFill>
                  <a:srgbClr val="0070C0"/>
                </a:solidFill>
                <a:latin typeface="Calibri" panose="020F0502020204030204" pitchFamily="34" charset="0"/>
              </a:rPr>
              <a:t> with various SAIs in review / design of training programmes as well as delivery of the same </a:t>
            </a:r>
          </a:p>
          <a:p>
            <a:endParaRPr lang="en-US" dirty="0">
              <a:solidFill>
                <a:srgbClr val="000000"/>
              </a:solidFill>
            </a:endParaRPr>
          </a:p>
        </p:txBody>
      </p:sp>
    </p:spTree>
    <p:extLst>
      <p:ext uri="{BB962C8B-B14F-4D97-AF65-F5344CB8AC3E}">
        <p14:creationId xmlns:p14="http://schemas.microsoft.com/office/powerpoint/2010/main" val="996241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Planned Methodology</a:t>
            </a:r>
            <a:r>
              <a:rPr lang="en-IN" b="1" dirty="0" smtClean="0"/>
              <a:t>: Highlights</a:t>
            </a:r>
            <a:endParaRPr lang="en-US" dirty="0"/>
          </a:p>
        </p:txBody>
      </p:sp>
      <p:sp>
        <p:nvSpPr>
          <p:cNvPr id="3" name="Text Placeholder 2"/>
          <p:cNvSpPr>
            <a:spLocks noGrp="1"/>
          </p:cNvSpPr>
          <p:nvPr>
            <p:ph type="body" idx="1"/>
          </p:nvPr>
        </p:nvSpPr>
        <p:spPr>
          <a:xfrm>
            <a:off x="539552" y="1628775"/>
            <a:ext cx="8159948" cy="3888457"/>
          </a:xfrm>
        </p:spPr>
        <p:txBody>
          <a:bodyPr/>
          <a:lstStyle/>
          <a:p>
            <a:pPr algn="just">
              <a:lnSpc>
                <a:spcPct val="150000"/>
              </a:lnSpc>
            </a:pPr>
            <a:r>
              <a:rPr lang="en-GB" sz="1800" dirty="0" smtClean="0"/>
              <a:t>Building on WGEA research </a:t>
            </a:r>
          </a:p>
          <a:p>
            <a:pPr algn="just">
              <a:lnSpc>
                <a:spcPct val="150000"/>
              </a:lnSpc>
            </a:pPr>
            <a:r>
              <a:rPr lang="en-GB" sz="1800" dirty="0" smtClean="0">
                <a:solidFill>
                  <a:srgbClr val="548222"/>
                </a:solidFill>
              </a:rPr>
              <a:t>Drawing upon </a:t>
            </a:r>
            <a:r>
              <a:rPr lang="en-GB" sz="1800" dirty="0">
                <a:solidFill>
                  <a:srgbClr val="548222"/>
                </a:solidFill>
              </a:rPr>
              <a:t>recent developments and practices regarding environmental </a:t>
            </a:r>
            <a:r>
              <a:rPr lang="en-GB" sz="1800" dirty="0" smtClean="0">
                <a:solidFill>
                  <a:srgbClr val="548222"/>
                </a:solidFill>
              </a:rPr>
              <a:t>audits  </a:t>
            </a:r>
          </a:p>
          <a:p>
            <a:pPr algn="just">
              <a:lnSpc>
                <a:spcPct val="150000"/>
              </a:lnSpc>
            </a:pPr>
            <a:r>
              <a:rPr lang="en-GB" sz="1800" dirty="0" smtClean="0"/>
              <a:t>Using case </a:t>
            </a:r>
            <a:r>
              <a:rPr lang="en-GB" sz="1800" dirty="0"/>
              <a:t>studies reported by </a:t>
            </a:r>
            <a:r>
              <a:rPr lang="en-GB" sz="1800" dirty="0" smtClean="0"/>
              <a:t>SAIs</a:t>
            </a:r>
          </a:p>
          <a:p>
            <a:pPr algn="just">
              <a:lnSpc>
                <a:spcPct val="150000"/>
              </a:lnSpc>
            </a:pPr>
            <a:r>
              <a:rPr lang="en-GB" sz="1800" dirty="0" smtClean="0">
                <a:solidFill>
                  <a:srgbClr val="548222"/>
                </a:solidFill>
              </a:rPr>
              <a:t>The </a:t>
            </a:r>
            <a:r>
              <a:rPr lang="en-GB" sz="1800" dirty="0">
                <a:solidFill>
                  <a:srgbClr val="548222"/>
                </a:solidFill>
              </a:rPr>
              <a:t>project leader will give regular updates on the progress of the project, as per indicative timeline </a:t>
            </a:r>
            <a:r>
              <a:rPr lang="en-GB" sz="1800" dirty="0" smtClean="0">
                <a:solidFill>
                  <a:srgbClr val="548222"/>
                </a:solidFill>
              </a:rPr>
              <a:t>and </a:t>
            </a:r>
            <a:r>
              <a:rPr lang="en-GB" sz="1800" dirty="0">
                <a:solidFill>
                  <a:srgbClr val="548222"/>
                </a:solidFill>
              </a:rPr>
              <a:t>deliver a practical high quality training. </a:t>
            </a:r>
            <a:endParaRPr lang="en-GB" sz="1800" dirty="0" smtClean="0">
              <a:solidFill>
                <a:srgbClr val="548222"/>
              </a:solidFill>
            </a:endParaRPr>
          </a:p>
          <a:p>
            <a:pPr algn="just">
              <a:lnSpc>
                <a:spcPct val="150000"/>
              </a:lnSpc>
            </a:pPr>
            <a:r>
              <a:rPr lang="en-GB" sz="1800" dirty="0" smtClean="0"/>
              <a:t>The </a:t>
            </a:r>
            <a:r>
              <a:rPr lang="en-GB" sz="1800" dirty="0"/>
              <a:t>WGEA Steering Committee members and other three subcommittee members are expected to be key contributors in this </a:t>
            </a:r>
            <a:r>
              <a:rPr lang="en-GB" sz="1800" dirty="0" smtClean="0"/>
              <a:t>project.</a:t>
            </a:r>
            <a:endParaRPr lang="en-US" sz="1800" dirty="0"/>
          </a:p>
        </p:txBody>
      </p:sp>
    </p:spTree>
    <p:extLst>
      <p:ext uri="{BB962C8B-B14F-4D97-AF65-F5344CB8AC3E}">
        <p14:creationId xmlns:p14="http://schemas.microsoft.com/office/powerpoint/2010/main" val="227209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9337"/>
            <a:ext cx="7632700" cy="469343"/>
          </a:xfrm>
        </p:spPr>
        <p:txBody>
          <a:bodyPr/>
          <a:lstStyle/>
          <a:p>
            <a:r>
              <a:rPr lang="en-IN" b="1" dirty="0" smtClean="0"/>
              <a:t>Timeline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05714380"/>
              </p:ext>
            </p:extLst>
          </p:nvPr>
        </p:nvGraphicFramePr>
        <p:xfrm>
          <a:off x="1" y="548680"/>
          <a:ext cx="9144000" cy="6153023"/>
        </p:xfrm>
        <a:graphic>
          <a:graphicData uri="http://schemas.openxmlformats.org/drawingml/2006/table">
            <a:tbl>
              <a:tblPr firstRow="1" firstCol="1" lastRow="1" lastCol="1" bandRow="1" bandCol="1">
                <a:tableStyleId>{793D81CF-94F2-401A-BA57-92F5A7B2D0C5}</a:tableStyleId>
              </a:tblPr>
              <a:tblGrid>
                <a:gridCol w="524656">
                  <a:extLst>
                    <a:ext uri="{9D8B030D-6E8A-4147-A177-3AD203B41FA5}">
                      <a16:colId xmlns:a16="http://schemas.microsoft.com/office/drawing/2014/main" val="20000"/>
                    </a:ext>
                  </a:extLst>
                </a:gridCol>
                <a:gridCol w="6370820">
                  <a:extLst>
                    <a:ext uri="{9D8B030D-6E8A-4147-A177-3AD203B41FA5}">
                      <a16:colId xmlns:a16="http://schemas.microsoft.com/office/drawing/2014/main" val="20001"/>
                    </a:ext>
                  </a:extLst>
                </a:gridCol>
                <a:gridCol w="2248524">
                  <a:extLst>
                    <a:ext uri="{9D8B030D-6E8A-4147-A177-3AD203B41FA5}">
                      <a16:colId xmlns:a16="http://schemas.microsoft.com/office/drawing/2014/main" val="20002"/>
                    </a:ext>
                  </a:extLst>
                </a:gridCol>
              </a:tblGrid>
              <a:tr h="113661">
                <a:tc>
                  <a:txBody>
                    <a:bodyPr/>
                    <a:lstStyle/>
                    <a:p>
                      <a:pPr marL="0" marR="0" algn="ctr">
                        <a:lnSpc>
                          <a:spcPct val="115000"/>
                        </a:lnSpc>
                        <a:spcBef>
                          <a:spcPts val="0"/>
                        </a:spcBef>
                        <a:spcAft>
                          <a:spcPts val="0"/>
                        </a:spcAft>
                      </a:pPr>
                      <a:r>
                        <a:rPr lang="en-US" sz="1800" dirty="0" err="1" smtClean="0">
                          <a:effectLst/>
                          <a:latin typeface="Calibri" panose="020F0502020204030204" pitchFamily="34" charset="0"/>
                          <a:ea typeface="Calibri" panose="020F0502020204030204" pitchFamily="34" charset="0"/>
                          <a:cs typeface="Mangal" panose="02040503050203030202" pitchFamily="18" charset="0"/>
                        </a:rPr>
                        <a:t>Sr</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dirty="0" smtClean="0">
                          <a:effectLst/>
                        </a:rPr>
                        <a:t>Action</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effectLst/>
                        </a:rPr>
                        <a:t>Date</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0756">
                <a:tc>
                  <a:txBody>
                    <a:bodyPr/>
                    <a:lstStyle/>
                    <a:p>
                      <a:r>
                        <a:rPr lang="en-US" dirty="0" smtClean="0"/>
                        <a:t>1</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1" dirty="0">
                          <a:effectLst/>
                        </a:rPr>
                        <a:t>15</a:t>
                      </a:r>
                      <a:r>
                        <a:rPr lang="en-GB" sz="1600" b="1" baseline="30000" dirty="0">
                          <a:effectLst/>
                        </a:rPr>
                        <a:t>th</a:t>
                      </a:r>
                      <a:r>
                        <a:rPr lang="en-GB" sz="1600" b="1" dirty="0">
                          <a:effectLst/>
                        </a:rPr>
                        <a:t> </a:t>
                      </a:r>
                      <a:r>
                        <a:rPr lang="en-GB" sz="1600" b="1" dirty="0" smtClean="0">
                          <a:effectLst/>
                        </a:rPr>
                        <a:t>SC</a:t>
                      </a:r>
                      <a:r>
                        <a:rPr lang="en-GB" sz="1600" b="0" dirty="0" smtClean="0">
                          <a:effectLst/>
                        </a:rPr>
                        <a:t>, </a:t>
                      </a:r>
                      <a:r>
                        <a:rPr lang="en-GB" sz="1600" b="0" dirty="0">
                          <a:effectLst/>
                        </a:rPr>
                        <a:t>review and approval of the  Session Plans</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September 2017</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0536">
                <a:tc>
                  <a:txBody>
                    <a:bodyPr/>
                    <a:lstStyle/>
                    <a:p>
                      <a:r>
                        <a:rPr lang="en-US" dirty="0" smtClean="0"/>
                        <a:t>2</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Final versions of the Session Plans ready for delivery</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30 </a:t>
                      </a:r>
                      <a:r>
                        <a:rPr lang="en-GB" sz="1600" b="0" dirty="0" smtClean="0">
                          <a:effectLst/>
                        </a:rPr>
                        <a:t>Sept. </a:t>
                      </a:r>
                      <a:r>
                        <a:rPr lang="en-GB" sz="1600" b="0" dirty="0">
                          <a:effectLst/>
                        </a:rPr>
                        <a:t>2017</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0416">
                <a:tc>
                  <a:txBody>
                    <a:bodyPr/>
                    <a:lstStyle/>
                    <a:p>
                      <a:r>
                        <a:rPr lang="en-US" dirty="0" smtClean="0"/>
                        <a:t>3</a:t>
                      </a:r>
                      <a:endParaRPr lang="en-IN"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Conduct of training on Introduction to Environmental Auditing </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smtClean="0">
                          <a:effectLst/>
                        </a:rPr>
                        <a:t>Nov.– Dec. </a:t>
                      </a:r>
                      <a:r>
                        <a:rPr lang="en-GB" sz="1600" b="0" dirty="0">
                          <a:effectLst/>
                        </a:rPr>
                        <a:t>in </a:t>
                      </a:r>
                      <a:r>
                        <a:rPr lang="en-GB" sz="1600" b="0" dirty="0" smtClean="0">
                          <a:effectLst/>
                        </a:rPr>
                        <a:t>2017 / 2018 / </a:t>
                      </a:r>
                      <a:r>
                        <a:rPr lang="en-GB" sz="1600" b="0" dirty="0">
                          <a:effectLst/>
                        </a:rPr>
                        <a:t>2019</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0416">
                <a:tc>
                  <a:txBody>
                    <a:bodyPr/>
                    <a:lstStyle/>
                    <a:p>
                      <a:r>
                        <a:rPr lang="en-US" dirty="0" smtClean="0"/>
                        <a:t>4</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1" i="1" dirty="0">
                          <a:effectLst/>
                        </a:rPr>
                        <a:t>Conduct of training-cum-workshop on Audit of Water Issues </a:t>
                      </a:r>
                      <a:endParaRPr lang="en-GB" sz="1600" b="1" i="1" dirty="0" smtClean="0">
                        <a:effectLst/>
                      </a:endParaRPr>
                    </a:p>
                    <a:p>
                      <a:pPr marL="0" marR="0" algn="just">
                        <a:lnSpc>
                          <a:spcPct val="115000"/>
                        </a:lnSpc>
                        <a:spcBef>
                          <a:spcPts val="0"/>
                        </a:spcBef>
                        <a:spcAft>
                          <a:spcPts val="0"/>
                        </a:spcAft>
                      </a:pPr>
                      <a:r>
                        <a:rPr lang="en-GB" sz="1600" b="0" i="1" dirty="0" smtClean="0">
                          <a:solidFill>
                            <a:srgbClr val="000000"/>
                          </a:solidFill>
                          <a:effectLst/>
                          <a:latin typeface="Calibri" panose="020F0502020204030204" pitchFamily="34" charset="0"/>
                          <a:ea typeface="Calibri" panose="020F0502020204030204" pitchFamily="34" charset="0"/>
                          <a:cs typeface="Mangal" panose="02040503050203030202" pitchFamily="18" charset="0"/>
                        </a:rPr>
                        <a:t>(originally proposed for October/ November 2017)</a:t>
                      </a:r>
                      <a:endParaRPr lang="en-US" sz="1600" b="0" i="1"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1" i="1" dirty="0" smtClean="0">
                          <a:effectLst/>
                        </a:rPr>
                        <a:t>Jan 2018</a:t>
                      </a:r>
                      <a:endParaRPr lang="en-US" sz="1600" b="1" i="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0756">
                <a:tc>
                  <a:txBody>
                    <a:bodyPr/>
                    <a:lstStyle/>
                    <a:p>
                      <a:r>
                        <a:rPr lang="en-US" dirty="0" smtClean="0"/>
                        <a:t>5</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Participants feedback summary on both trainings to be shared with Steering Committee / sub-committee members</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600" b="0" dirty="0" smtClean="0">
                          <a:effectLst/>
                        </a:rPr>
                        <a:t>Jan.</a:t>
                      </a:r>
                      <a:r>
                        <a:rPr lang="en-GB" sz="1600" b="0" baseline="0" dirty="0" smtClean="0">
                          <a:effectLst/>
                        </a:rPr>
                        <a:t> 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0756">
                <a:tc>
                  <a:txBody>
                    <a:bodyPr/>
                    <a:lstStyle/>
                    <a:p>
                      <a:r>
                        <a:rPr lang="en-US" dirty="0" smtClean="0"/>
                        <a:t>6</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Responses from Steering Committee / subcommittee members</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smtClean="0">
                          <a:effectLst/>
                        </a:rPr>
                        <a:t>Feb / March </a:t>
                      </a:r>
                      <a:r>
                        <a:rPr lang="en-GB" sz="1600" b="0" dirty="0">
                          <a:effectLst/>
                        </a:rPr>
                        <a:t>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0756">
                <a:tc>
                  <a:txBody>
                    <a:bodyPr/>
                    <a:lstStyle/>
                    <a:p>
                      <a:r>
                        <a:rPr lang="en-US" dirty="0" smtClean="0"/>
                        <a:t>7</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Experience sharing with the Assembly at </a:t>
                      </a:r>
                      <a:r>
                        <a:rPr lang="en-GB" sz="1600" b="1" dirty="0">
                          <a:effectLst/>
                        </a:rPr>
                        <a:t>18</a:t>
                      </a:r>
                      <a:r>
                        <a:rPr lang="en-GB" sz="1600" b="1" baseline="30000" dirty="0">
                          <a:effectLst/>
                        </a:rPr>
                        <a:t>th</a:t>
                      </a:r>
                      <a:r>
                        <a:rPr lang="en-GB" sz="1600" b="1" dirty="0">
                          <a:effectLst/>
                        </a:rPr>
                        <a:t> WGEA Assembly</a:t>
                      </a:r>
                      <a:endParaRPr lang="en-US" sz="1600" b="1"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March 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1512">
                <a:tc>
                  <a:txBody>
                    <a:bodyPr/>
                    <a:lstStyle/>
                    <a:p>
                      <a:r>
                        <a:rPr lang="en-US" dirty="0" smtClean="0"/>
                        <a:t>8</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Draft Session Plans of training programme on audit of other two specific environmental issue (Waste Issues, Biodiversity) to be shared with Steering Committee / subcommittee members </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April – May 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20378">
                <a:tc>
                  <a:txBody>
                    <a:bodyPr/>
                    <a:lstStyle/>
                    <a:p>
                      <a:r>
                        <a:rPr lang="en-US" dirty="0" smtClean="0"/>
                        <a:t>9</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Comments from the Steering and subcommittee members </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June – July 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0756">
                <a:tc>
                  <a:txBody>
                    <a:bodyPr/>
                    <a:lstStyle/>
                    <a:p>
                      <a:r>
                        <a:rPr lang="en-US" dirty="0" smtClean="0"/>
                        <a:t>10</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Final Session Plans to be circulated to SC and Sub-committee members</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July 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47221">
                <a:tc>
                  <a:txBody>
                    <a:bodyPr/>
                    <a:lstStyle/>
                    <a:p>
                      <a:r>
                        <a:rPr lang="en-US" dirty="0" smtClean="0"/>
                        <a:t>11</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GB" sz="1600" b="1" dirty="0">
                          <a:effectLst/>
                        </a:rPr>
                        <a:t>16</a:t>
                      </a:r>
                      <a:r>
                        <a:rPr lang="en-GB" sz="1600" b="1" baseline="30000" dirty="0">
                          <a:effectLst/>
                        </a:rPr>
                        <a:t>th</a:t>
                      </a:r>
                      <a:r>
                        <a:rPr lang="en-GB" sz="1600" b="1" dirty="0">
                          <a:effectLst/>
                        </a:rPr>
                        <a:t> </a:t>
                      </a:r>
                      <a:r>
                        <a:rPr lang="en-GB" sz="1600" b="1" dirty="0" smtClean="0">
                          <a:effectLst/>
                        </a:rPr>
                        <a:t>SC </a:t>
                      </a:r>
                      <a:r>
                        <a:rPr lang="en-GB" sz="1600" b="0" dirty="0" smtClean="0">
                          <a:effectLst/>
                        </a:rPr>
                        <a:t>meeting</a:t>
                      </a:r>
                      <a:r>
                        <a:rPr lang="en-GB" sz="1600" b="0" dirty="0">
                          <a:effectLst/>
                        </a:rPr>
                        <a:t>, review and approval of the  Session Plans and final versions of the Session Plans ready for delivery </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GB" sz="1600" b="0" dirty="0">
                          <a:effectLst/>
                        </a:rPr>
                        <a:t>November 2018</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24008">
                <a:tc>
                  <a:txBody>
                    <a:bodyPr/>
                    <a:lstStyle/>
                    <a:p>
                      <a:r>
                        <a:rPr lang="en-US" dirty="0" smtClean="0"/>
                        <a:t>12</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GB" sz="1600" b="0" dirty="0">
                          <a:effectLst/>
                        </a:rPr>
                        <a:t>Conduct of training / training-cum-workshop on Audit of Waste Issues</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GB" sz="1600" b="0" dirty="0" smtClean="0">
                          <a:effectLst/>
                        </a:rPr>
                        <a:t>Dec. </a:t>
                      </a:r>
                      <a:r>
                        <a:rPr lang="en-GB" sz="1600" b="0" dirty="0">
                          <a:effectLst/>
                        </a:rPr>
                        <a:t>2018 – </a:t>
                      </a:r>
                      <a:r>
                        <a:rPr lang="en-GB" sz="1600" b="0" dirty="0" smtClean="0">
                          <a:effectLst/>
                        </a:rPr>
                        <a:t>Jan. </a:t>
                      </a:r>
                      <a:r>
                        <a:rPr lang="en-GB" sz="1600" b="0" dirty="0">
                          <a:effectLst/>
                        </a:rPr>
                        <a:t>2019</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46426">
                <a:tc>
                  <a:txBody>
                    <a:bodyPr/>
                    <a:lstStyle/>
                    <a:p>
                      <a:r>
                        <a:rPr lang="en-US" dirty="0" smtClean="0"/>
                        <a:t>13</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GB" sz="1600" b="1" dirty="0">
                          <a:effectLst/>
                        </a:rPr>
                        <a:t>19</a:t>
                      </a:r>
                      <a:r>
                        <a:rPr lang="en-GB" sz="1600" b="1" baseline="30000" dirty="0">
                          <a:effectLst/>
                        </a:rPr>
                        <a:t>th</a:t>
                      </a:r>
                      <a:r>
                        <a:rPr lang="en-GB" sz="1600" b="1" dirty="0">
                          <a:effectLst/>
                        </a:rPr>
                        <a:t> WGEA Assembly </a:t>
                      </a:r>
                      <a:r>
                        <a:rPr lang="en-GB" sz="1600" b="0" dirty="0">
                          <a:effectLst/>
                        </a:rPr>
                        <a:t>presentation of all the work done as GTF</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GB" sz="1600" b="0" dirty="0">
                          <a:effectLst/>
                        </a:rPr>
                        <a:t>September 2019</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40756">
                <a:tc>
                  <a:txBody>
                    <a:bodyPr/>
                    <a:lstStyle/>
                    <a:p>
                      <a:r>
                        <a:rPr lang="en-US" dirty="0" smtClean="0"/>
                        <a:t>14</a:t>
                      </a:r>
                      <a:endParaRPr lang="en-US" dirty="0"/>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a:effectLst/>
                        </a:rPr>
                        <a:t>Conduct of training / training-cum-workshop on Audit of Biodiversity</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600" b="0" dirty="0" smtClean="0">
                          <a:effectLst/>
                        </a:rPr>
                        <a:t>Oct.– Nov. </a:t>
                      </a:r>
                      <a:r>
                        <a:rPr lang="en-GB" sz="1600" b="0" dirty="0">
                          <a:effectLst/>
                        </a:rPr>
                        <a:t>2019</a:t>
                      </a:r>
                      <a:endParaRPr lang="en-US" sz="1600" b="0" dirty="0">
                        <a:solidFill>
                          <a:srgbClr val="000000"/>
                        </a:solidFill>
                        <a:effectLst/>
                        <a:latin typeface="Calibri" panose="020F0502020204030204" pitchFamily="34" charset="0"/>
                        <a:ea typeface="Calibri" panose="020F0502020204030204" pitchFamily="34" charset="0"/>
                        <a:cs typeface="Mangal" panose="02040503050203030202" pitchFamily="18" charset="0"/>
                      </a:endParaRPr>
                    </a:p>
                  </a:txBody>
                  <a:tcPr marL="47104" marR="471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5805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180" y="295505"/>
            <a:ext cx="7632700" cy="1333269"/>
          </a:xfrm>
        </p:spPr>
        <p:txBody>
          <a:bodyPr/>
          <a:lstStyle/>
          <a:p>
            <a:r>
              <a:rPr lang="en-IN" sz="2800" b="1" dirty="0" smtClean="0"/>
              <a:t>Learning from previous experience……..</a:t>
            </a:r>
            <a:br>
              <a:rPr lang="en-IN" sz="2800" b="1" dirty="0" smtClean="0"/>
            </a:br>
            <a:r>
              <a:rPr lang="en-IN" sz="2800" b="1" dirty="0" smtClean="0"/>
              <a:t>Participation proportion of </a:t>
            </a:r>
            <a:r>
              <a:rPr lang="en-IN" sz="2800" b="1" dirty="0"/>
              <a:t>INTOSAI WGEA </a:t>
            </a:r>
            <a:r>
              <a:rPr lang="en-IN" sz="2800" b="1" dirty="0" smtClean="0"/>
              <a:t>Member SAIs in 4 ITPs so far</a:t>
            </a:r>
            <a:endParaRPr lang="en-IN" dirty="0"/>
          </a:p>
        </p:txBody>
      </p:sp>
      <p:pic>
        <p:nvPicPr>
          <p:cNvPr id="5" name="Picture 4"/>
          <p:cNvPicPr>
            <a:picLocks noChangeAspect="1"/>
          </p:cNvPicPr>
          <p:nvPr/>
        </p:nvPicPr>
        <p:blipFill>
          <a:blip r:embed="rId2"/>
          <a:stretch>
            <a:fillRect/>
          </a:stretch>
        </p:blipFill>
        <p:spPr>
          <a:xfrm>
            <a:off x="473311" y="1700329"/>
            <a:ext cx="8364437" cy="4548010"/>
          </a:xfrm>
          <a:prstGeom prst="rect">
            <a:avLst/>
          </a:prstGeom>
        </p:spPr>
      </p:pic>
      <p:sp>
        <p:nvSpPr>
          <p:cNvPr id="4" name="Date Placeholder 3"/>
          <p:cNvSpPr>
            <a:spLocks noGrp="1"/>
          </p:cNvSpPr>
          <p:nvPr>
            <p:ph type="dt" sz="half" idx="4294967295"/>
          </p:nvPr>
        </p:nvSpPr>
        <p:spPr>
          <a:xfrm>
            <a:off x="628650" y="6356351"/>
            <a:ext cx="2057400" cy="365125"/>
          </a:xfrm>
          <a:prstGeom prst="rect">
            <a:avLst/>
          </a:prstGeom>
        </p:spPr>
        <p:txBody>
          <a:bodyPr/>
          <a:lstStyle/>
          <a:p>
            <a:fld id="{D323C6FE-B014-4D37-848C-2CACBF101B9F}" type="datetime1">
              <a:rPr lang="en-US" smtClean="0"/>
              <a:t>9/10/2017</a:t>
            </a:fld>
            <a:endParaRPr lang="en-US"/>
          </a:p>
        </p:txBody>
      </p:sp>
      <p:sp>
        <p:nvSpPr>
          <p:cNvPr id="6" name="Slide Number Placeholder 5"/>
          <p:cNvSpPr>
            <a:spLocks noGrp="1"/>
          </p:cNvSpPr>
          <p:nvPr>
            <p:ph type="sldNum" sz="quarter" idx="12"/>
          </p:nvPr>
        </p:nvSpPr>
        <p:spPr/>
        <p:txBody>
          <a:bodyPr/>
          <a:lstStyle/>
          <a:p>
            <a:fld id="{422AF7F0-08AD-41EC-B382-90631B92835D}" type="slidenum">
              <a:rPr lang="en-US" smtClean="0"/>
              <a:t>6</a:t>
            </a:fld>
            <a:endParaRPr lang="en-US"/>
          </a:p>
        </p:txBody>
      </p:sp>
    </p:spTree>
    <p:extLst>
      <p:ext uri="{BB962C8B-B14F-4D97-AF65-F5344CB8AC3E}">
        <p14:creationId xmlns:p14="http://schemas.microsoft.com/office/powerpoint/2010/main" val="114496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Feedback during WP 2014 - 2016</a:t>
            </a:r>
            <a:endParaRPr lang="en-IN" b="1" dirty="0"/>
          </a:p>
        </p:txBody>
      </p:sp>
      <p:sp>
        <p:nvSpPr>
          <p:cNvPr id="3" name="Text Placeholder 2"/>
          <p:cNvSpPr>
            <a:spLocks noGrp="1"/>
          </p:cNvSpPr>
          <p:nvPr>
            <p:ph type="body" idx="1"/>
          </p:nvPr>
        </p:nvSpPr>
        <p:spPr>
          <a:xfrm>
            <a:off x="539552" y="980729"/>
            <a:ext cx="8136904" cy="5184576"/>
          </a:xfrm>
        </p:spPr>
        <p:txBody>
          <a:bodyPr/>
          <a:lstStyle/>
          <a:p>
            <a:pPr algn="just">
              <a:lnSpc>
                <a:spcPct val="150000"/>
              </a:lnSpc>
            </a:pPr>
            <a:r>
              <a:rPr lang="en-IN" dirty="0" smtClean="0"/>
              <a:t>Feedback has been collected from the participants on</a:t>
            </a:r>
          </a:p>
          <a:p>
            <a:pPr lvl="1" algn="just">
              <a:lnSpc>
                <a:spcPct val="150000"/>
              </a:lnSpc>
            </a:pPr>
            <a:r>
              <a:rPr lang="en-IN" dirty="0" smtClean="0"/>
              <a:t>the trainers / specific training sessions</a:t>
            </a:r>
          </a:p>
          <a:p>
            <a:pPr lvl="1" algn="just">
              <a:lnSpc>
                <a:spcPct val="150000"/>
              </a:lnSpc>
            </a:pPr>
            <a:r>
              <a:rPr lang="en-IN" dirty="0" smtClean="0"/>
              <a:t>course structure.</a:t>
            </a:r>
          </a:p>
          <a:p>
            <a:pPr algn="just">
              <a:lnSpc>
                <a:spcPct val="150000"/>
              </a:lnSpc>
            </a:pPr>
            <a:r>
              <a:rPr lang="en-IN" dirty="0" smtClean="0"/>
              <a:t>Trainers rating : </a:t>
            </a:r>
            <a:r>
              <a:rPr lang="en-IN" dirty="0" smtClean="0">
                <a:solidFill>
                  <a:srgbClr val="548222"/>
                </a:solidFill>
              </a:rPr>
              <a:t>&gt; 8 on a scale of 0 – 10</a:t>
            </a:r>
          </a:p>
          <a:p>
            <a:pPr algn="just">
              <a:lnSpc>
                <a:spcPct val="150000"/>
              </a:lnSpc>
            </a:pPr>
            <a:r>
              <a:rPr lang="en-IN" dirty="0" smtClean="0"/>
              <a:t>Course structure/ contents - </a:t>
            </a:r>
            <a:r>
              <a:rPr lang="en-IN" dirty="0" smtClean="0">
                <a:solidFill>
                  <a:srgbClr val="548222"/>
                </a:solidFill>
              </a:rPr>
              <a:t>quite interesting and helpful </a:t>
            </a:r>
          </a:p>
          <a:p>
            <a:pPr algn="just">
              <a:lnSpc>
                <a:spcPct val="150000"/>
              </a:lnSpc>
            </a:pPr>
            <a:r>
              <a:rPr lang="en-IN" dirty="0" smtClean="0"/>
              <a:t>Mix of classroom teaching, field visits/ study trips - </a:t>
            </a:r>
            <a:r>
              <a:rPr lang="en-IN" dirty="0" smtClean="0">
                <a:solidFill>
                  <a:srgbClr val="548222"/>
                </a:solidFill>
              </a:rPr>
              <a:t>Right</a:t>
            </a:r>
            <a:r>
              <a:rPr lang="en-IN" dirty="0" smtClean="0"/>
              <a:t> </a:t>
            </a:r>
            <a:r>
              <a:rPr lang="en-IN" dirty="0" smtClean="0">
                <a:solidFill>
                  <a:srgbClr val="548222"/>
                </a:solidFill>
              </a:rPr>
              <a:t>(specifically appreciated)</a:t>
            </a:r>
          </a:p>
          <a:p>
            <a:pPr algn="just">
              <a:lnSpc>
                <a:spcPct val="150000"/>
              </a:lnSpc>
            </a:pPr>
            <a:r>
              <a:rPr lang="en-US" dirty="0" smtClean="0"/>
              <a:t>Participants overall perception - </a:t>
            </a:r>
            <a:r>
              <a:rPr lang="en-US" dirty="0" smtClean="0">
                <a:solidFill>
                  <a:srgbClr val="548222"/>
                </a:solidFill>
              </a:rPr>
              <a:t>appropriate platform to share best practices in their country</a:t>
            </a:r>
            <a:endParaRPr lang="en-IN" dirty="0" smtClean="0">
              <a:solidFill>
                <a:srgbClr val="548222"/>
              </a:solidFill>
            </a:endParaRPr>
          </a:p>
        </p:txBody>
      </p:sp>
      <p:sp>
        <p:nvSpPr>
          <p:cNvPr id="6" name="Slide Number Placeholder 5"/>
          <p:cNvSpPr>
            <a:spLocks noGrp="1"/>
          </p:cNvSpPr>
          <p:nvPr>
            <p:ph type="sldNum" sz="quarter" idx="12"/>
          </p:nvPr>
        </p:nvSpPr>
        <p:spPr/>
        <p:txBody>
          <a:bodyPr/>
          <a:lstStyle/>
          <a:p>
            <a:fld id="{422AF7F0-08AD-41EC-B382-90631B92835D}" type="slidenum">
              <a:rPr lang="en-US" smtClean="0"/>
              <a:t>7</a:t>
            </a:fld>
            <a:endParaRPr lang="en-US"/>
          </a:p>
        </p:txBody>
      </p:sp>
    </p:spTree>
    <p:extLst>
      <p:ext uri="{BB962C8B-B14F-4D97-AF65-F5344CB8AC3E}">
        <p14:creationId xmlns:p14="http://schemas.microsoft.com/office/powerpoint/2010/main" val="278617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5506"/>
            <a:ext cx="8568952" cy="613214"/>
          </a:xfrm>
        </p:spPr>
        <p:txBody>
          <a:bodyPr/>
          <a:lstStyle/>
          <a:p>
            <a:r>
              <a:rPr lang="en-IN" b="1" dirty="0" smtClean="0"/>
              <a:t>Initial ITP Course Development &amp; Delivery</a:t>
            </a:r>
            <a:endParaRPr lang="en-IN" b="1" dirty="0"/>
          </a:p>
        </p:txBody>
      </p:sp>
      <p:sp>
        <p:nvSpPr>
          <p:cNvPr id="3" name="Text Placeholder 2"/>
          <p:cNvSpPr>
            <a:spLocks noGrp="1"/>
          </p:cNvSpPr>
          <p:nvPr>
            <p:ph type="body" idx="1"/>
          </p:nvPr>
        </p:nvSpPr>
        <p:spPr>
          <a:xfrm>
            <a:off x="615855" y="980728"/>
            <a:ext cx="8136904" cy="5031598"/>
          </a:xfrm>
        </p:spPr>
        <p:txBody>
          <a:bodyPr/>
          <a:lstStyle/>
          <a:p>
            <a:pPr algn="just"/>
            <a:r>
              <a:rPr lang="en-IN" dirty="0" smtClean="0"/>
              <a:t>Unique feature of ITP on Environment Auditing – Course module developed and delivered through collaborative efforts of SAIs.</a:t>
            </a:r>
          </a:p>
          <a:p>
            <a:pPr algn="just"/>
            <a:r>
              <a:rPr lang="en-IN" dirty="0" smtClean="0"/>
              <a:t>A project sub-committee comprising of SAIs of </a:t>
            </a:r>
            <a:r>
              <a:rPr lang="it-IT" dirty="0" smtClean="0"/>
              <a:t>Estonia, Finland</a:t>
            </a:r>
            <a:r>
              <a:rPr lang="it-IT" dirty="0"/>
              <a:t>, </a:t>
            </a:r>
            <a:r>
              <a:rPr lang="it-IT" dirty="0" smtClean="0"/>
              <a:t>India</a:t>
            </a:r>
            <a:r>
              <a:rPr lang="it-IT" dirty="0"/>
              <a:t>, Norway, </a:t>
            </a:r>
            <a:r>
              <a:rPr lang="it-IT" dirty="0" smtClean="0"/>
              <a:t>US </a:t>
            </a:r>
            <a:r>
              <a:rPr lang="en-IN" dirty="0"/>
              <a:t> developed the outline, including programme structure and session-of-the- glances of the training </a:t>
            </a:r>
            <a:r>
              <a:rPr lang="en-IN" dirty="0" smtClean="0"/>
              <a:t>programme.</a:t>
            </a:r>
          </a:p>
          <a:p>
            <a:pPr algn="just"/>
            <a:r>
              <a:rPr lang="en-IN" dirty="0"/>
              <a:t>SAI of Brazil </a:t>
            </a:r>
            <a:r>
              <a:rPr lang="en-IN" dirty="0" smtClean="0"/>
              <a:t>later joined</a:t>
            </a:r>
            <a:r>
              <a:rPr lang="en-IN" dirty="0"/>
              <a:t> the sub­committee </a:t>
            </a:r>
            <a:r>
              <a:rPr lang="en-IN" dirty="0" smtClean="0"/>
              <a:t>to develop</a:t>
            </a:r>
            <a:r>
              <a:rPr lang="en-IN" dirty="0"/>
              <a:t> biodiversity </a:t>
            </a:r>
            <a:r>
              <a:rPr lang="en-IN" dirty="0" smtClean="0"/>
              <a:t>module.</a:t>
            </a:r>
          </a:p>
          <a:p>
            <a:pPr algn="just"/>
            <a:r>
              <a:rPr lang="en-IN" dirty="0" smtClean="0"/>
              <a:t>SAI Tanzania and SAI, Lesotho also volunteered to contribute.</a:t>
            </a:r>
          </a:p>
          <a:p>
            <a:pPr algn="just"/>
            <a:r>
              <a:rPr lang="en-IN" dirty="0" smtClean="0"/>
              <a:t>SAI, New Zealand peer reviewed some of the training material.</a:t>
            </a:r>
          </a:p>
          <a:p>
            <a:pPr algn="just"/>
            <a:endParaRPr lang="en-IN"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259F3D99-A5F0-4335-8232-9114EEFD22F8}" type="datetime1">
              <a:rPr lang="en-US" smtClean="0"/>
              <a:t>9/10/2017</a:t>
            </a:fld>
            <a:endParaRPr lang="en-US"/>
          </a:p>
        </p:txBody>
      </p:sp>
      <p:sp>
        <p:nvSpPr>
          <p:cNvPr id="6" name="Slide Number Placeholder 5"/>
          <p:cNvSpPr>
            <a:spLocks noGrp="1"/>
          </p:cNvSpPr>
          <p:nvPr>
            <p:ph type="sldNum" sz="quarter" idx="12"/>
          </p:nvPr>
        </p:nvSpPr>
        <p:spPr/>
        <p:txBody>
          <a:bodyPr/>
          <a:lstStyle/>
          <a:p>
            <a:fld id="{422AF7F0-08AD-41EC-B382-90631B92835D}" type="slidenum">
              <a:rPr lang="en-US" smtClean="0"/>
              <a:t>8</a:t>
            </a:fld>
            <a:endParaRPr lang="en-US"/>
          </a:p>
        </p:txBody>
      </p:sp>
    </p:spTree>
    <p:extLst>
      <p:ext uri="{BB962C8B-B14F-4D97-AF65-F5344CB8AC3E}">
        <p14:creationId xmlns:p14="http://schemas.microsoft.com/office/powerpoint/2010/main" val="1449897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23975"/>
            <a:ext cx="7650776" cy="666671"/>
          </a:xfrm>
        </p:spPr>
        <p:txBody>
          <a:bodyPr/>
          <a:lstStyle/>
          <a:p>
            <a:r>
              <a:rPr lang="en-IN" b="1" dirty="0" smtClean="0"/>
              <a:t>Contribution of Trainers</a:t>
            </a:r>
            <a:endParaRPr lang="en-IN" b="1" dirty="0"/>
          </a:p>
        </p:txBody>
      </p:sp>
      <p:sp>
        <p:nvSpPr>
          <p:cNvPr id="3" name="Text Placeholder 2"/>
          <p:cNvSpPr>
            <a:spLocks noGrp="1"/>
          </p:cNvSpPr>
          <p:nvPr>
            <p:ph type="body" idx="1"/>
          </p:nvPr>
        </p:nvSpPr>
        <p:spPr>
          <a:xfrm>
            <a:off x="575556" y="1133706"/>
            <a:ext cx="8172908" cy="4879587"/>
          </a:xfrm>
        </p:spPr>
        <p:txBody>
          <a:bodyPr/>
          <a:lstStyle/>
          <a:p>
            <a:pPr marL="0" indent="0">
              <a:buNone/>
            </a:pPr>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3323733296"/>
              </p:ext>
            </p:extLst>
          </p:nvPr>
        </p:nvGraphicFramePr>
        <p:xfrm>
          <a:off x="251519" y="932799"/>
          <a:ext cx="8496944" cy="5281400"/>
        </p:xfrm>
        <a:graphic>
          <a:graphicData uri="http://schemas.openxmlformats.org/drawingml/2006/table">
            <a:tbl>
              <a:tblPr firstRow="1" bandRow="1">
                <a:tableStyleId>{5C22544A-7EE6-4342-B048-85BDC9FD1C3A}</a:tableStyleId>
              </a:tblPr>
              <a:tblGrid>
                <a:gridCol w="486609">
                  <a:extLst>
                    <a:ext uri="{9D8B030D-6E8A-4147-A177-3AD203B41FA5}">
                      <a16:colId xmlns:a16="http://schemas.microsoft.com/office/drawing/2014/main" val="20000"/>
                    </a:ext>
                  </a:extLst>
                </a:gridCol>
                <a:gridCol w="1796711">
                  <a:extLst>
                    <a:ext uri="{9D8B030D-6E8A-4147-A177-3AD203B41FA5}">
                      <a16:colId xmlns:a16="http://schemas.microsoft.com/office/drawing/2014/main" val="20001"/>
                    </a:ext>
                  </a:extLst>
                </a:gridCol>
                <a:gridCol w="1646985">
                  <a:extLst>
                    <a:ext uri="{9D8B030D-6E8A-4147-A177-3AD203B41FA5}">
                      <a16:colId xmlns:a16="http://schemas.microsoft.com/office/drawing/2014/main" val="20002"/>
                    </a:ext>
                  </a:extLst>
                </a:gridCol>
                <a:gridCol w="1572122">
                  <a:extLst>
                    <a:ext uri="{9D8B030D-6E8A-4147-A177-3AD203B41FA5}">
                      <a16:colId xmlns:a16="http://schemas.microsoft.com/office/drawing/2014/main" val="20003"/>
                    </a:ext>
                  </a:extLst>
                </a:gridCol>
                <a:gridCol w="1497259">
                  <a:extLst>
                    <a:ext uri="{9D8B030D-6E8A-4147-A177-3AD203B41FA5}">
                      <a16:colId xmlns:a16="http://schemas.microsoft.com/office/drawing/2014/main" val="20004"/>
                    </a:ext>
                  </a:extLst>
                </a:gridCol>
                <a:gridCol w="1497258">
                  <a:extLst>
                    <a:ext uri="{9D8B030D-6E8A-4147-A177-3AD203B41FA5}">
                      <a16:colId xmlns:a16="http://schemas.microsoft.com/office/drawing/2014/main" val="20005"/>
                    </a:ext>
                  </a:extLst>
                </a:gridCol>
              </a:tblGrid>
              <a:tr h="601981">
                <a:tc>
                  <a:txBody>
                    <a:bodyPr/>
                    <a:lstStyle/>
                    <a:p>
                      <a:r>
                        <a:rPr lang="en-IN" sz="1400" dirty="0" smtClean="0"/>
                        <a:t>S.</a:t>
                      </a:r>
                    </a:p>
                    <a:p>
                      <a:r>
                        <a:rPr lang="en-IN" sz="1400" dirty="0" smtClean="0"/>
                        <a:t>No.</a:t>
                      </a:r>
                      <a:endParaRPr lang="en-IN" sz="1400" dirty="0"/>
                    </a:p>
                  </a:txBody>
                  <a:tcPr/>
                </a:tc>
                <a:tc>
                  <a:txBody>
                    <a:bodyPr/>
                    <a:lstStyle/>
                    <a:p>
                      <a:r>
                        <a:rPr lang="en-IN" sz="2000" dirty="0" smtClean="0"/>
                        <a:t>Module</a:t>
                      </a:r>
                      <a:endParaRPr lang="en-IN" sz="2000" dirty="0"/>
                    </a:p>
                  </a:txBody>
                  <a:tcPr/>
                </a:tc>
                <a:tc>
                  <a:txBody>
                    <a:bodyPr/>
                    <a:lstStyle/>
                    <a:p>
                      <a:r>
                        <a:rPr lang="en-IN" sz="2000" dirty="0" smtClean="0"/>
                        <a:t>1</a:t>
                      </a:r>
                      <a:r>
                        <a:rPr lang="en-IN" sz="2000" baseline="30000" dirty="0" smtClean="0"/>
                        <a:t>st</a:t>
                      </a:r>
                      <a:r>
                        <a:rPr lang="en-IN" sz="2000" dirty="0" smtClean="0"/>
                        <a:t> ITP</a:t>
                      </a:r>
                      <a:endParaRPr lang="en-IN" sz="2000" dirty="0"/>
                    </a:p>
                  </a:txBody>
                  <a:tcPr/>
                </a:tc>
                <a:tc>
                  <a:txBody>
                    <a:bodyPr/>
                    <a:lstStyle/>
                    <a:p>
                      <a:r>
                        <a:rPr lang="en-IN" sz="2000" dirty="0" smtClean="0"/>
                        <a:t>2</a:t>
                      </a:r>
                      <a:r>
                        <a:rPr lang="en-IN" sz="2000" baseline="30000" dirty="0" smtClean="0"/>
                        <a:t>nd</a:t>
                      </a:r>
                      <a:r>
                        <a:rPr lang="en-IN" sz="2000" dirty="0" smtClean="0"/>
                        <a:t> ITP</a:t>
                      </a:r>
                      <a:endParaRPr lang="en-IN" sz="2000" dirty="0"/>
                    </a:p>
                  </a:txBody>
                  <a:tcPr/>
                </a:tc>
                <a:tc>
                  <a:txBody>
                    <a:bodyPr/>
                    <a:lstStyle/>
                    <a:p>
                      <a:r>
                        <a:rPr lang="en-IN" sz="2000" dirty="0" smtClean="0"/>
                        <a:t>3</a:t>
                      </a:r>
                      <a:r>
                        <a:rPr lang="en-IN" sz="2000" baseline="30000" dirty="0" smtClean="0"/>
                        <a:t>rd</a:t>
                      </a:r>
                      <a:r>
                        <a:rPr lang="en-IN" sz="2000" dirty="0" smtClean="0"/>
                        <a:t> ITP</a:t>
                      </a:r>
                      <a:endParaRPr lang="en-IN" sz="2000" dirty="0"/>
                    </a:p>
                  </a:txBody>
                  <a:tcPr/>
                </a:tc>
                <a:tc>
                  <a:txBody>
                    <a:bodyPr/>
                    <a:lstStyle/>
                    <a:p>
                      <a:r>
                        <a:rPr lang="en-IN" sz="2000" dirty="0" smtClean="0"/>
                        <a:t>4</a:t>
                      </a:r>
                      <a:r>
                        <a:rPr lang="en-IN" sz="2000" baseline="30000" dirty="0" smtClean="0"/>
                        <a:t>th</a:t>
                      </a:r>
                      <a:r>
                        <a:rPr lang="en-IN" sz="2000" dirty="0" smtClean="0"/>
                        <a:t> ITP</a:t>
                      </a:r>
                      <a:endParaRPr lang="en-IN" sz="2000" dirty="0"/>
                    </a:p>
                  </a:txBody>
                  <a:tcPr/>
                </a:tc>
                <a:extLst>
                  <a:ext uri="{0D108BD9-81ED-4DB2-BD59-A6C34878D82A}">
                    <a16:rowId xmlns:a16="http://schemas.microsoft.com/office/drawing/2014/main" val="10000"/>
                  </a:ext>
                </a:extLst>
              </a:tr>
              <a:tr h="668127">
                <a:tc>
                  <a:txBody>
                    <a:bodyPr/>
                    <a:lstStyle/>
                    <a:p>
                      <a:pPr algn="ctr"/>
                      <a:r>
                        <a:rPr lang="en-IN" sz="1400" b="1" dirty="0" smtClean="0">
                          <a:solidFill>
                            <a:srgbClr val="002060"/>
                          </a:solidFill>
                        </a:rPr>
                        <a:t>1.</a:t>
                      </a:r>
                      <a:endParaRPr lang="en-IN" sz="1400" b="1" dirty="0">
                        <a:solidFill>
                          <a:srgbClr val="002060"/>
                        </a:solidFill>
                      </a:endParaRPr>
                    </a:p>
                  </a:txBody>
                  <a:tcPr anchor="ctr"/>
                </a:tc>
                <a:tc>
                  <a:txBody>
                    <a:bodyPr/>
                    <a:lstStyle/>
                    <a:p>
                      <a:r>
                        <a:rPr lang="en-IN" sz="2000" b="1" dirty="0" smtClean="0">
                          <a:solidFill>
                            <a:srgbClr val="002060"/>
                          </a:solidFill>
                        </a:rPr>
                        <a:t>Environment Audit</a:t>
                      </a:r>
                      <a:endParaRPr lang="en-IN" sz="2000" b="1" dirty="0">
                        <a:solidFill>
                          <a:srgbClr val="002060"/>
                        </a:solidFill>
                      </a:endParaRPr>
                    </a:p>
                  </a:txBody>
                  <a:tcPr/>
                </a:tc>
                <a:tc>
                  <a:txBody>
                    <a:bodyPr/>
                    <a:lstStyle/>
                    <a:p>
                      <a:r>
                        <a:rPr lang="en-IN" sz="2000" baseline="0" dirty="0" smtClean="0">
                          <a:solidFill>
                            <a:srgbClr val="002060"/>
                          </a:solidFill>
                        </a:rPr>
                        <a:t>SAI, Estonia</a:t>
                      </a:r>
                      <a:endParaRPr lang="en-IN" sz="2000" dirty="0">
                        <a:solidFill>
                          <a:srgbClr val="002060"/>
                        </a:solidFill>
                      </a:endParaRPr>
                    </a:p>
                  </a:txBody>
                  <a:tcPr/>
                </a:tc>
                <a:tc>
                  <a:txBody>
                    <a:bodyPr/>
                    <a:lstStyle/>
                    <a:p>
                      <a:r>
                        <a:rPr lang="en-IN" sz="2000" baseline="0" dirty="0" smtClean="0">
                          <a:solidFill>
                            <a:srgbClr val="002060"/>
                          </a:solidFill>
                        </a:rPr>
                        <a:t>SAI, Estonia</a:t>
                      </a:r>
                      <a:endParaRPr lang="en-IN" sz="2000" dirty="0">
                        <a:solidFill>
                          <a:srgbClr val="002060"/>
                        </a:solidFill>
                      </a:endParaRPr>
                    </a:p>
                  </a:txBody>
                  <a:tcPr/>
                </a:tc>
                <a:tc>
                  <a:txBody>
                    <a:bodyPr/>
                    <a:lstStyle/>
                    <a:p>
                      <a:r>
                        <a:rPr lang="en-IN" sz="2000" baseline="0" dirty="0" smtClean="0">
                          <a:solidFill>
                            <a:srgbClr val="002060"/>
                          </a:solidFill>
                        </a:rPr>
                        <a:t>SAI, Estonia</a:t>
                      </a:r>
                      <a:endParaRPr lang="en-IN" sz="2000" dirty="0">
                        <a:solidFill>
                          <a:srgbClr val="002060"/>
                        </a:solidFill>
                      </a:endParaRPr>
                    </a:p>
                  </a:txBody>
                  <a:tcPr/>
                </a:tc>
                <a:tc>
                  <a:txBody>
                    <a:bodyPr/>
                    <a:lstStyle/>
                    <a:p>
                      <a:r>
                        <a:rPr lang="en-IN" sz="2000" baseline="0" dirty="0" smtClean="0">
                          <a:solidFill>
                            <a:srgbClr val="002060"/>
                          </a:solidFill>
                        </a:rPr>
                        <a:t>SAI, Estonia</a:t>
                      </a:r>
                      <a:endParaRPr lang="en-IN" sz="2000" dirty="0">
                        <a:solidFill>
                          <a:srgbClr val="002060"/>
                        </a:solidFill>
                      </a:endParaRPr>
                    </a:p>
                  </a:txBody>
                  <a:tcPr/>
                </a:tc>
                <a:extLst>
                  <a:ext uri="{0D108BD9-81ED-4DB2-BD59-A6C34878D82A}">
                    <a16:rowId xmlns:a16="http://schemas.microsoft.com/office/drawing/2014/main" val="10001"/>
                  </a:ext>
                </a:extLst>
              </a:tr>
              <a:tr h="849854">
                <a:tc>
                  <a:txBody>
                    <a:bodyPr/>
                    <a:lstStyle/>
                    <a:p>
                      <a:pPr algn="ctr"/>
                      <a:r>
                        <a:rPr lang="en-IN" sz="1400" b="1" dirty="0" smtClean="0">
                          <a:solidFill>
                            <a:srgbClr val="002060"/>
                          </a:solidFill>
                        </a:rPr>
                        <a:t>2.</a:t>
                      </a:r>
                      <a:endParaRPr lang="en-IN" sz="1400" b="1" dirty="0">
                        <a:solidFill>
                          <a:srgbClr val="002060"/>
                        </a:solidFill>
                      </a:endParaRPr>
                    </a:p>
                  </a:txBody>
                  <a:tcPr anchor="ctr"/>
                </a:tc>
                <a:tc>
                  <a:txBody>
                    <a:bodyPr/>
                    <a:lstStyle/>
                    <a:p>
                      <a:r>
                        <a:rPr lang="en-IN" sz="2000" b="1" dirty="0" smtClean="0">
                          <a:solidFill>
                            <a:srgbClr val="002060"/>
                          </a:solidFill>
                        </a:rPr>
                        <a:t>Water</a:t>
                      </a:r>
                      <a:endParaRPr lang="en-IN" sz="2000" b="1" dirty="0">
                        <a:solidFill>
                          <a:srgbClr val="002060"/>
                        </a:solidFill>
                      </a:endParaRPr>
                    </a:p>
                  </a:txBody>
                  <a:tcPr/>
                </a:tc>
                <a:tc>
                  <a:txBody>
                    <a:bodyPr/>
                    <a:lstStyle/>
                    <a:p>
                      <a:r>
                        <a:rPr lang="en-IN" sz="2000" baseline="0" dirty="0" smtClean="0">
                          <a:solidFill>
                            <a:srgbClr val="002060"/>
                          </a:solidFill>
                        </a:rPr>
                        <a:t>SAI, Estonia</a:t>
                      </a:r>
                      <a:endParaRPr lang="en-IN" sz="2000" dirty="0" smtClean="0">
                        <a:solidFill>
                          <a:srgbClr val="002060"/>
                        </a:solidFill>
                      </a:endParaRPr>
                    </a:p>
                    <a:p>
                      <a:r>
                        <a:rPr lang="en-IN" sz="2000" dirty="0" smtClean="0">
                          <a:solidFill>
                            <a:srgbClr val="002060"/>
                          </a:solidFill>
                        </a:rPr>
                        <a:t>and </a:t>
                      </a:r>
                    </a:p>
                    <a:p>
                      <a:r>
                        <a:rPr lang="en-IN" sz="2000" dirty="0" smtClean="0">
                          <a:solidFill>
                            <a:srgbClr val="002060"/>
                          </a:solidFill>
                        </a:rPr>
                        <a:t>SAI, India</a:t>
                      </a:r>
                    </a:p>
                  </a:txBody>
                  <a:tcPr/>
                </a:tc>
                <a:tc>
                  <a:txBody>
                    <a:bodyPr/>
                    <a:lstStyle/>
                    <a:p>
                      <a:r>
                        <a:rPr lang="it-IT" sz="2000" dirty="0" smtClean="0">
                          <a:solidFill>
                            <a:srgbClr val="002060"/>
                          </a:solidFill>
                        </a:rPr>
                        <a:t>SAI, Indonesia</a:t>
                      </a:r>
                    </a:p>
                    <a:p>
                      <a:endParaRPr lang="en-IN" sz="2000" dirty="0">
                        <a:solidFill>
                          <a:srgbClr val="002060"/>
                        </a:solidFill>
                      </a:endParaRPr>
                    </a:p>
                  </a:txBody>
                  <a:tcPr/>
                </a:tc>
                <a:tc>
                  <a:txBody>
                    <a:bodyPr/>
                    <a:lstStyle/>
                    <a:p>
                      <a:r>
                        <a:rPr lang="it-IT" sz="2000" dirty="0" smtClean="0">
                          <a:solidFill>
                            <a:srgbClr val="002060"/>
                          </a:solidFill>
                        </a:rPr>
                        <a:t>SAI, Indonesia</a:t>
                      </a:r>
                    </a:p>
                  </a:txBody>
                  <a:tcPr/>
                </a:tc>
                <a:tc>
                  <a:txBody>
                    <a:bodyPr/>
                    <a:lstStyle/>
                    <a:p>
                      <a:r>
                        <a:rPr lang="it-IT" sz="2000" dirty="0" smtClean="0">
                          <a:solidFill>
                            <a:srgbClr val="002060"/>
                          </a:solidFill>
                        </a:rPr>
                        <a:t>SAI, Indonesia</a:t>
                      </a:r>
                    </a:p>
                  </a:txBody>
                  <a:tcPr/>
                </a:tc>
                <a:extLst>
                  <a:ext uri="{0D108BD9-81ED-4DB2-BD59-A6C34878D82A}">
                    <a16:rowId xmlns:a16="http://schemas.microsoft.com/office/drawing/2014/main" val="10002"/>
                  </a:ext>
                </a:extLst>
              </a:tr>
              <a:tr h="809848">
                <a:tc>
                  <a:txBody>
                    <a:bodyPr/>
                    <a:lstStyle/>
                    <a:p>
                      <a:pPr algn="ctr"/>
                      <a:r>
                        <a:rPr lang="en-IN" sz="1400" b="1" dirty="0" smtClean="0">
                          <a:solidFill>
                            <a:srgbClr val="002060"/>
                          </a:solidFill>
                        </a:rPr>
                        <a:t>3.</a:t>
                      </a:r>
                      <a:endParaRPr lang="en-IN" sz="1400" b="1" dirty="0">
                        <a:solidFill>
                          <a:srgbClr val="002060"/>
                        </a:solidFill>
                      </a:endParaRPr>
                    </a:p>
                  </a:txBody>
                  <a:tcPr anchor="ctr"/>
                </a:tc>
                <a:tc>
                  <a:txBody>
                    <a:bodyPr/>
                    <a:lstStyle/>
                    <a:p>
                      <a:r>
                        <a:rPr lang="en-IN" sz="2000" b="1" dirty="0" smtClean="0">
                          <a:solidFill>
                            <a:srgbClr val="002060"/>
                          </a:solidFill>
                        </a:rPr>
                        <a:t>Biodiversity</a:t>
                      </a:r>
                      <a:endParaRPr lang="en-IN" sz="2000" b="1" dirty="0">
                        <a:solidFill>
                          <a:srgbClr val="002060"/>
                        </a:solidFill>
                      </a:endParaRPr>
                    </a:p>
                  </a:txBody>
                  <a:tcPr/>
                </a:tc>
                <a:tc>
                  <a:txBody>
                    <a:bodyPr/>
                    <a:lstStyle/>
                    <a:p>
                      <a:r>
                        <a:rPr lang="en-IN" sz="2000" kern="1200" dirty="0" smtClean="0">
                          <a:solidFill>
                            <a:srgbClr val="002060"/>
                          </a:solidFill>
                          <a:effectLst/>
                          <a:latin typeface="+mn-lt"/>
                          <a:ea typeface="+mn-ea"/>
                          <a:cs typeface="+mn-cs"/>
                        </a:rPr>
                        <a:t>SAI, Brazil</a:t>
                      </a:r>
                      <a:endParaRPr lang="en-IN" sz="2000" dirty="0">
                        <a:solidFill>
                          <a:srgbClr val="002060"/>
                        </a:solidFill>
                      </a:endParaRPr>
                    </a:p>
                  </a:txBody>
                  <a:tcPr/>
                </a:tc>
                <a:tc>
                  <a:txBody>
                    <a:bodyPr/>
                    <a:lstStyle/>
                    <a:p>
                      <a:r>
                        <a:rPr lang="en-IN" sz="2000" kern="1200" dirty="0" smtClean="0">
                          <a:solidFill>
                            <a:srgbClr val="002060"/>
                          </a:solidFill>
                          <a:effectLst/>
                          <a:latin typeface="+mn-lt"/>
                          <a:ea typeface="+mn-ea"/>
                          <a:cs typeface="+mn-cs"/>
                        </a:rPr>
                        <a:t>SAI, Brazil</a:t>
                      </a:r>
                      <a:endParaRPr lang="en-IN" sz="2000" dirty="0">
                        <a:solidFill>
                          <a:srgbClr val="002060"/>
                        </a:solidFill>
                      </a:endParaRPr>
                    </a:p>
                  </a:txBody>
                  <a:tcPr/>
                </a:tc>
                <a:tc>
                  <a:txBody>
                    <a:bodyPr/>
                    <a:lstStyle/>
                    <a:p>
                      <a:r>
                        <a:rPr lang="en-IN" sz="2000" kern="1200" dirty="0" smtClean="0">
                          <a:solidFill>
                            <a:srgbClr val="002060"/>
                          </a:solidFill>
                          <a:effectLst/>
                          <a:latin typeface="+mn-lt"/>
                          <a:ea typeface="+mn-ea"/>
                          <a:cs typeface="+mn-cs"/>
                        </a:rPr>
                        <a:t>SAI, Brazil</a:t>
                      </a:r>
                      <a:endParaRPr lang="en-IN" sz="2000" dirty="0">
                        <a:solidFill>
                          <a:srgbClr val="002060"/>
                        </a:solidFill>
                      </a:endParaRPr>
                    </a:p>
                  </a:txBody>
                  <a:tcPr/>
                </a:tc>
                <a:tc>
                  <a:txBody>
                    <a:bodyPr/>
                    <a:lstStyle/>
                    <a:p>
                      <a:r>
                        <a:rPr lang="en-IN" sz="2000" dirty="0" smtClean="0">
                          <a:solidFill>
                            <a:srgbClr val="002060"/>
                          </a:solidFill>
                        </a:rPr>
                        <a:t>SAI, India</a:t>
                      </a:r>
                    </a:p>
                  </a:txBody>
                  <a:tcPr/>
                </a:tc>
                <a:extLst>
                  <a:ext uri="{0D108BD9-81ED-4DB2-BD59-A6C34878D82A}">
                    <a16:rowId xmlns:a16="http://schemas.microsoft.com/office/drawing/2014/main" val="10003"/>
                  </a:ext>
                </a:extLst>
              </a:tr>
              <a:tr h="852051">
                <a:tc>
                  <a:txBody>
                    <a:bodyPr/>
                    <a:lstStyle/>
                    <a:p>
                      <a:pPr algn="ctr"/>
                      <a:r>
                        <a:rPr lang="en-IN" sz="1400" b="1" dirty="0" smtClean="0">
                          <a:solidFill>
                            <a:srgbClr val="002060"/>
                          </a:solidFill>
                        </a:rPr>
                        <a:t>4.</a:t>
                      </a:r>
                      <a:endParaRPr lang="en-IN" sz="1400" b="1" dirty="0">
                        <a:solidFill>
                          <a:srgbClr val="002060"/>
                        </a:solidFill>
                      </a:endParaRPr>
                    </a:p>
                  </a:txBody>
                  <a:tcPr anchor="ctr"/>
                </a:tc>
                <a:tc>
                  <a:txBody>
                    <a:bodyPr/>
                    <a:lstStyle/>
                    <a:p>
                      <a:r>
                        <a:rPr lang="en-IN" sz="2000" b="1" dirty="0" smtClean="0">
                          <a:solidFill>
                            <a:srgbClr val="002060"/>
                          </a:solidFill>
                        </a:rPr>
                        <a:t>Waste</a:t>
                      </a:r>
                      <a:endParaRPr lang="en-IN" sz="2000" b="1" dirty="0">
                        <a:solidFill>
                          <a:srgbClr val="002060"/>
                        </a:solidFill>
                      </a:endParaRPr>
                    </a:p>
                  </a:txBody>
                  <a:tcPr/>
                </a:tc>
                <a:tc>
                  <a:txBody>
                    <a:bodyPr/>
                    <a:lstStyle/>
                    <a:p>
                      <a:r>
                        <a:rPr lang="en-IN" sz="2000" dirty="0" smtClean="0">
                          <a:solidFill>
                            <a:srgbClr val="002060"/>
                          </a:solidFill>
                        </a:rPr>
                        <a:t>SAI, India</a:t>
                      </a:r>
                    </a:p>
                  </a:txBody>
                  <a:tcPr/>
                </a:tc>
                <a:tc>
                  <a:txBody>
                    <a:bodyPr/>
                    <a:lstStyle/>
                    <a:p>
                      <a:r>
                        <a:rPr lang="en-IN" sz="2000" dirty="0" smtClean="0">
                          <a:solidFill>
                            <a:srgbClr val="002060"/>
                          </a:solidFill>
                        </a:rPr>
                        <a:t>SAI, India</a:t>
                      </a:r>
                    </a:p>
                  </a:txBody>
                  <a:tcPr/>
                </a:tc>
                <a:tc>
                  <a:txBody>
                    <a:bodyPr/>
                    <a:lstStyle/>
                    <a:p>
                      <a:r>
                        <a:rPr lang="en-IN" sz="2000" dirty="0" smtClean="0">
                          <a:solidFill>
                            <a:srgbClr val="002060"/>
                          </a:solidFill>
                        </a:rPr>
                        <a:t>SAI, India</a:t>
                      </a:r>
                    </a:p>
                  </a:txBody>
                  <a:tcPr/>
                </a:tc>
                <a:tc>
                  <a:txBody>
                    <a:bodyPr/>
                    <a:lstStyle/>
                    <a:p>
                      <a:r>
                        <a:rPr lang="en-IN" sz="2000" dirty="0" smtClean="0">
                          <a:solidFill>
                            <a:srgbClr val="002060"/>
                          </a:solidFill>
                        </a:rPr>
                        <a:t>SAI, India</a:t>
                      </a:r>
                    </a:p>
                  </a:txBody>
                  <a:tcPr/>
                </a:tc>
                <a:extLst>
                  <a:ext uri="{0D108BD9-81ED-4DB2-BD59-A6C34878D82A}">
                    <a16:rowId xmlns:a16="http://schemas.microsoft.com/office/drawing/2014/main" val="10004"/>
                  </a:ext>
                </a:extLst>
              </a:tr>
              <a:tr h="1097728">
                <a:tc>
                  <a:txBody>
                    <a:bodyPr/>
                    <a:lstStyle/>
                    <a:p>
                      <a:pPr algn="ctr"/>
                      <a:r>
                        <a:rPr lang="en-IN" sz="1400" b="1" dirty="0" smtClean="0">
                          <a:solidFill>
                            <a:srgbClr val="002060"/>
                          </a:solidFill>
                        </a:rPr>
                        <a:t>5.</a:t>
                      </a:r>
                      <a:endParaRPr lang="en-IN" sz="1400" b="1" dirty="0">
                        <a:solidFill>
                          <a:srgbClr val="002060"/>
                        </a:solidFill>
                      </a:endParaRPr>
                    </a:p>
                  </a:txBody>
                  <a:tcPr anchor="ctr"/>
                </a:tc>
                <a:tc>
                  <a:txBody>
                    <a:bodyPr/>
                    <a:lstStyle/>
                    <a:p>
                      <a:r>
                        <a:rPr lang="en-IN" sz="2000" b="1" dirty="0" smtClean="0">
                          <a:solidFill>
                            <a:srgbClr val="002060"/>
                          </a:solidFill>
                        </a:rPr>
                        <a:t>Climate Change</a:t>
                      </a:r>
                      <a:endParaRPr lang="en-IN" sz="2000" b="1" dirty="0">
                        <a:solidFill>
                          <a:srgbClr val="002060"/>
                        </a:solidFill>
                      </a:endParaRPr>
                    </a:p>
                  </a:txBody>
                  <a:tcPr/>
                </a:tc>
                <a:tc>
                  <a:txBody>
                    <a:bodyPr/>
                    <a:lstStyle/>
                    <a:p>
                      <a:r>
                        <a:rPr lang="en-IN" sz="2000" dirty="0" smtClean="0">
                          <a:solidFill>
                            <a:srgbClr val="002060"/>
                          </a:solidFill>
                        </a:rPr>
                        <a:t>SAI, Norway</a:t>
                      </a:r>
                      <a:endParaRPr lang="en-IN" sz="2000" dirty="0">
                        <a:solidFill>
                          <a:srgbClr val="002060"/>
                        </a:solidFill>
                      </a:endParaRPr>
                    </a:p>
                  </a:txBody>
                  <a:tcPr/>
                </a:tc>
                <a:tc>
                  <a:txBody>
                    <a:bodyPr/>
                    <a:lstStyle/>
                    <a:p>
                      <a:r>
                        <a:rPr lang="en-IN" sz="2000" baseline="0" dirty="0" smtClean="0">
                          <a:solidFill>
                            <a:srgbClr val="002060"/>
                          </a:solidFill>
                        </a:rPr>
                        <a:t>SAI, Estonia</a:t>
                      </a:r>
                      <a:endParaRPr lang="en-IN" sz="2000" dirty="0" smtClean="0">
                        <a:solidFill>
                          <a:srgbClr val="002060"/>
                        </a:solidFill>
                      </a:endParaRPr>
                    </a:p>
                    <a:p>
                      <a:r>
                        <a:rPr lang="en-IN" sz="2000" dirty="0" smtClean="0">
                          <a:solidFill>
                            <a:srgbClr val="002060"/>
                          </a:solidFill>
                        </a:rPr>
                        <a:t>and </a:t>
                      </a:r>
                    </a:p>
                    <a:p>
                      <a:r>
                        <a:rPr lang="en-IN" sz="2000" dirty="0" smtClean="0">
                          <a:solidFill>
                            <a:srgbClr val="002060"/>
                          </a:solidFill>
                        </a:rPr>
                        <a:t>SAI, India</a:t>
                      </a:r>
                    </a:p>
                  </a:txBody>
                  <a:tcPr/>
                </a:tc>
                <a:tc>
                  <a:txBody>
                    <a:bodyPr/>
                    <a:lstStyle/>
                    <a:p>
                      <a:r>
                        <a:rPr lang="en-IN" sz="2000" dirty="0" smtClean="0">
                          <a:solidFill>
                            <a:srgbClr val="002060"/>
                          </a:solidFill>
                        </a:rPr>
                        <a:t>PASAI</a:t>
                      </a:r>
                      <a:r>
                        <a:rPr lang="en-IN" sz="2000" baseline="0" dirty="0" smtClean="0">
                          <a:solidFill>
                            <a:srgbClr val="002060"/>
                          </a:solidFill>
                        </a:rPr>
                        <a:t> </a:t>
                      </a:r>
                      <a:r>
                        <a:rPr lang="en-IN" sz="2000" dirty="0" smtClean="0">
                          <a:solidFill>
                            <a:srgbClr val="002060"/>
                          </a:solidFill>
                        </a:rPr>
                        <a:t>and </a:t>
                      </a:r>
                    </a:p>
                    <a:p>
                      <a:r>
                        <a:rPr lang="en-IN" sz="2000" dirty="0" smtClean="0">
                          <a:solidFill>
                            <a:srgbClr val="002060"/>
                          </a:solidFill>
                        </a:rPr>
                        <a:t>SAI, Micronesia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smtClean="0">
                          <a:solidFill>
                            <a:srgbClr val="002060"/>
                          </a:solidFill>
                        </a:rPr>
                        <a:t>SAI, India</a:t>
                      </a:r>
                    </a:p>
                    <a:p>
                      <a:r>
                        <a:rPr lang="en-IN" sz="2000" dirty="0" smtClean="0">
                          <a:solidFill>
                            <a:srgbClr val="002060"/>
                          </a:solidFill>
                        </a:rPr>
                        <a:t>and ECA</a:t>
                      </a:r>
                      <a:endParaRPr lang="en-IN" sz="2000" dirty="0">
                        <a:solidFill>
                          <a:srgbClr val="00206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4111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osai">
  <a:themeElements>
    <a:clrScheme name="INTosai 14">
      <a:dk1>
        <a:srgbClr val="68676C"/>
      </a:dk1>
      <a:lt1>
        <a:srgbClr val="FFFFFF"/>
      </a:lt1>
      <a:dk2>
        <a:srgbClr val="68676C"/>
      </a:dk2>
      <a:lt2>
        <a:srgbClr val="8E93C6"/>
      </a:lt2>
      <a:accent1>
        <a:srgbClr val="274897"/>
      </a:accent1>
      <a:accent2>
        <a:srgbClr val="00A4E8"/>
      </a:accent2>
      <a:accent3>
        <a:srgbClr val="FFFFFF"/>
      </a:accent3>
      <a:accent4>
        <a:srgbClr val="58575B"/>
      </a:accent4>
      <a:accent5>
        <a:srgbClr val="ACB1C9"/>
      </a:accent5>
      <a:accent6>
        <a:srgbClr val="0094D2"/>
      </a:accent6>
      <a:hlink>
        <a:srgbClr val="8889A0"/>
      </a:hlink>
      <a:folHlink>
        <a:srgbClr val="9BCEF2"/>
      </a:folHlink>
    </a:clrScheme>
    <a:fontScheme name="INTosa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1"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4000" b="1" i="0" u="none" strike="noStrike" cap="none" normalizeH="0" baseline="0" smtClean="0">
            <a:ln>
              <a:noFill/>
            </a:ln>
            <a:solidFill>
              <a:srgbClr val="003366"/>
            </a:solidFill>
            <a:effectLst/>
            <a:latin typeface="Arial" charset="0"/>
          </a:defRPr>
        </a:defPPr>
      </a:lstStyle>
    </a:lnDef>
  </a:objectDefaults>
  <a:extraClrSchemeLst>
    <a:extraClrScheme>
      <a:clrScheme name="INTosai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INTosai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INTosai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osai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INTosai 5">
        <a:dk1>
          <a:srgbClr val="003366"/>
        </a:dk1>
        <a:lt1>
          <a:srgbClr val="FFFFFF"/>
        </a:lt1>
        <a:dk2>
          <a:srgbClr val="003366"/>
        </a:dk2>
        <a:lt2>
          <a:srgbClr val="FFFFCC"/>
        </a:lt2>
        <a:accent1>
          <a:srgbClr val="FF4F00"/>
        </a:accent1>
        <a:accent2>
          <a:srgbClr val="004E61"/>
        </a:accent2>
        <a:accent3>
          <a:srgbClr val="FFFFFF"/>
        </a:accent3>
        <a:accent4>
          <a:srgbClr val="002A56"/>
        </a:accent4>
        <a:accent5>
          <a:srgbClr val="FFB2AA"/>
        </a:accent5>
        <a:accent6>
          <a:srgbClr val="004657"/>
        </a:accent6>
        <a:hlink>
          <a:srgbClr val="990000"/>
        </a:hlink>
        <a:folHlink>
          <a:srgbClr val="0033CC"/>
        </a:folHlink>
      </a:clrScheme>
      <a:clrMap bg1="lt1" tx1="dk1" bg2="lt2" tx2="dk2" accent1="accent1" accent2="accent2" accent3="accent3" accent4="accent4" accent5="accent5" accent6="accent6" hlink="hlink" folHlink="folHlink"/>
    </a:extraClrScheme>
    <a:extraClrScheme>
      <a:clrScheme name="INTosai 6">
        <a:dk1>
          <a:srgbClr val="003366"/>
        </a:dk1>
        <a:lt1>
          <a:srgbClr val="FFFFFF"/>
        </a:lt1>
        <a:dk2>
          <a:srgbClr val="003366"/>
        </a:dk2>
        <a:lt2>
          <a:srgbClr val="FFFFCC"/>
        </a:lt2>
        <a:accent1>
          <a:srgbClr val="669999"/>
        </a:accent1>
        <a:accent2>
          <a:srgbClr val="CCCC00"/>
        </a:accent2>
        <a:accent3>
          <a:srgbClr val="FFFFFF"/>
        </a:accent3>
        <a:accent4>
          <a:srgbClr val="002A56"/>
        </a:accent4>
        <a:accent5>
          <a:srgbClr val="B8CACA"/>
        </a:accent5>
        <a:accent6>
          <a:srgbClr val="B9B900"/>
        </a:accent6>
        <a:hlink>
          <a:srgbClr val="FF4F00"/>
        </a:hlink>
        <a:folHlink>
          <a:srgbClr val="99CCFF"/>
        </a:folHlink>
      </a:clrScheme>
      <a:clrMap bg1="lt1" tx1="dk1" bg2="lt2" tx2="dk2" accent1="accent1" accent2="accent2" accent3="accent3" accent4="accent4" accent5="accent5" accent6="accent6" hlink="hlink" folHlink="folHlink"/>
    </a:extraClrScheme>
    <a:extraClrScheme>
      <a:clrScheme name="INTosai 7">
        <a:dk1>
          <a:srgbClr val="003366"/>
        </a:dk1>
        <a:lt1>
          <a:srgbClr val="FFFFFF"/>
        </a:lt1>
        <a:dk2>
          <a:srgbClr val="003366"/>
        </a:dk2>
        <a:lt2>
          <a:srgbClr val="FFFFCC"/>
        </a:lt2>
        <a:accent1>
          <a:srgbClr val="E7DDB6"/>
        </a:accent1>
        <a:accent2>
          <a:srgbClr val="A9112C"/>
        </a:accent2>
        <a:accent3>
          <a:srgbClr val="FFFFFF"/>
        </a:accent3>
        <a:accent4>
          <a:srgbClr val="002A56"/>
        </a:accent4>
        <a:accent5>
          <a:srgbClr val="F1EBD7"/>
        </a:accent5>
        <a:accent6>
          <a:srgbClr val="990E27"/>
        </a:accent6>
        <a:hlink>
          <a:srgbClr val="990000"/>
        </a:hlink>
        <a:folHlink>
          <a:srgbClr val="0033CC"/>
        </a:folHlink>
      </a:clrScheme>
      <a:clrMap bg1="lt1" tx1="dk1" bg2="lt2" tx2="dk2" accent1="accent1" accent2="accent2" accent3="accent3" accent4="accent4" accent5="accent5" accent6="accent6" hlink="hlink" folHlink="folHlink"/>
    </a:extraClrScheme>
    <a:extraClrScheme>
      <a:clrScheme name="INTosai 8">
        <a:dk1>
          <a:srgbClr val="003366"/>
        </a:dk1>
        <a:lt1>
          <a:srgbClr val="FFFFFF"/>
        </a:lt1>
        <a:dk2>
          <a:srgbClr val="003366"/>
        </a:dk2>
        <a:lt2>
          <a:srgbClr val="FFFFCC"/>
        </a:lt2>
        <a:accent1>
          <a:srgbClr val="E7DDB6"/>
        </a:accent1>
        <a:accent2>
          <a:srgbClr val="A9112C"/>
        </a:accent2>
        <a:accent3>
          <a:srgbClr val="FFFFFF"/>
        </a:accent3>
        <a:accent4>
          <a:srgbClr val="002A56"/>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9">
        <a:dk1>
          <a:srgbClr val="274897"/>
        </a:dk1>
        <a:lt1>
          <a:srgbClr val="FFFFFF"/>
        </a:lt1>
        <a:dk2>
          <a:srgbClr val="003366"/>
        </a:dk2>
        <a:lt2>
          <a:srgbClr val="FFFFCC"/>
        </a:lt2>
        <a:accent1>
          <a:srgbClr val="E7DDB6"/>
        </a:accent1>
        <a:accent2>
          <a:srgbClr val="A9112C"/>
        </a:accent2>
        <a:accent3>
          <a:srgbClr val="FFFFFF"/>
        </a:accent3>
        <a:accent4>
          <a:srgbClr val="203C80"/>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0">
        <a:dk1>
          <a:srgbClr val="274897"/>
        </a:dk1>
        <a:lt1>
          <a:srgbClr val="FFFFFF"/>
        </a:lt1>
        <a:dk2>
          <a:srgbClr val="68676C"/>
        </a:dk2>
        <a:lt2>
          <a:srgbClr val="FFFFCC"/>
        </a:lt2>
        <a:accent1>
          <a:srgbClr val="E7DDB6"/>
        </a:accent1>
        <a:accent2>
          <a:srgbClr val="A9112C"/>
        </a:accent2>
        <a:accent3>
          <a:srgbClr val="FFFFFF"/>
        </a:accent3>
        <a:accent4>
          <a:srgbClr val="203C80"/>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1">
        <a:dk1>
          <a:srgbClr val="68676C"/>
        </a:dk1>
        <a:lt1>
          <a:srgbClr val="FFFFFF"/>
        </a:lt1>
        <a:dk2>
          <a:srgbClr val="68676C"/>
        </a:dk2>
        <a:lt2>
          <a:srgbClr val="FFFFCC"/>
        </a:lt2>
        <a:accent1>
          <a:srgbClr val="E7DDB6"/>
        </a:accent1>
        <a:accent2>
          <a:srgbClr val="A9112C"/>
        </a:accent2>
        <a:accent3>
          <a:srgbClr val="FFFFFF"/>
        </a:accent3>
        <a:accent4>
          <a:srgbClr val="58575B"/>
        </a:accent4>
        <a:accent5>
          <a:srgbClr val="F1EBD7"/>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2">
        <a:dk1>
          <a:srgbClr val="68676C"/>
        </a:dk1>
        <a:lt1>
          <a:srgbClr val="FFFFFF"/>
        </a:lt1>
        <a:dk2>
          <a:srgbClr val="68676C"/>
        </a:dk2>
        <a:lt2>
          <a:srgbClr val="FFFFCC"/>
        </a:lt2>
        <a:accent1>
          <a:srgbClr val="274897"/>
        </a:accent1>
        <a:accent2>
          <a:srgbClr val="A9112C"/>
        </a:accent2>
        <a:accent3>
          <a:srgbClr val="FFFFFF"/>
        </a:accent3>
        <a:accent4>
          <a:srgbClr val="58575B"/>
        </a:accent4>
        <a:accent5>
          <a:srgbClr val="ACB1C9"/>
        </a:accent5>
        <a:accent6>
          <a:srgbClr val="990E27"/>
        </a:accent6>
        <a:hlink>
          <a:srgbClr val="C7C09E"/>
        </a:hlink>
        <a:folHlink>
          <a:srgbClr val="CE8278"/>
        </a:folHlink>
      </a:clrScheme>
      <a:clrMap bg1="lt1" tx1="dk1" bg2="lt2" tx2="dk2" accent1="accent1" accent2="accent2" accent3="accent3" accent4="accent4" accent5="accent5" accent6="accent6" hlink="hlink" folHlink="folHlink"/>
    </a:extraClrScheme>
    <a:extraClrScheme>
      <a:clrScheme name="INTosai 13">
        <a:dk1>
          <a:srgbClr val="68676C"/>
        </a:dk1>
        <a:lt1>
          <a:srgbClr val="FFFFFF"/>
        </a:lt1>
        <a:dk2>
          <a:srgbClr val="68676C"/>
        </a:dk2>
        <a:lt2>
          <a:srgbClr val="FFFFCC"/>
        </a:lt2>
        <a:accent1>
          <a:srgbClr val="274897"/>
        </a:accent1>
        <a:accent2>
          <a:srgbClr val="00A4E8"/>
        </a:accent2>
        <a:accent3>
          <a:srgbClr val="FFFFFF"/>
        </a:accent3>
        <a:accent4>
          <a:srgbClr val="58575B"/>
        </a:accent4>
        <a:accent5>
          <a:srgbClr val="ACB1C9"/>
        </a:accent5>
        <a:accent6>
          <a:srgbClr val="0094D2"/>
        </a:accent6>
        <a:hlink>
          <a:srgbClr val="8889A0"/>
        </a:hlink>
        <a:folHlink>
          <a:srgbClr val="9BCEF2"/>
        </a:folHlink>
      </a:clrScheme>
      <a:clrMap bg1="lt1" tx1="dk1" bg2="lt2" tx2="dk2" accent1="accent1" accent2="accent2" accent3="accent3" accent4="accent4" accent5="accent5" accent6="accent6" hlink="hlink" folHlink="folHlink"/>
    </a:extraClrScheme>
    <a:extraClrScheme>
      <a:clrScheme name="INTosai 14">
        <a:dk1>
          <a:srgbClr val="68676C"/>
        </a:dk1>
        <a:lt1>
          <a:srgbClr val="FFFFFF"/>
        </a:lt1>
        <a:dk2>
          <a:srgbClr val="68676C"/>
        </a:dk2>
        <a:lt2>
          <a:srgbClr val="8E93C6"/>
        </a:lt2>
        <a:accent1>
          <a:srgbClr val="274897"/>
        </a:accent1>
        <a:accent2>
          <a:srgbClr val="00A4E8"/>
        </a:accent2>
        <a:accent3>
          <a:srgbClr val="FFFFFF"/>
        </a:accent3>
        <a:accent4>
          <a:srgbClr val="58575B"/>
        </a:accent4>
        <a:accent5>
          <a:srgbClr val="ACB1C9"/>
        </a:accent5>
        <a:accent6>
          <a:srgbClr val="0094D2"/>
        </a:accent6>
        <a:hlink>
          <a:srgbClr val="8889A0"/>
        </a:hlink>
        <a:folHlink>
          <a:srgbClr val="9BCEF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2684</TotalTime>
  <Words>1696</Words>
  <Application>Microsoft Office PowerPoint</Application>
  <PresentationFormat>On-screen Show (4:3)</PresentationFormat>
  <Paragraphs>305</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Mangal</vt:lpstr>
      <vt:lpstr>Times New Roman</vt:lpstr>
      <vt:lpstr>INTosai</vt:lpstr>
      <vt:lpstr>PowerPoint Presentation</vt:lpstr>
      <vt:lpstr>Background: </vt:lpstr>
      <vt:lpstr>Project objectives and outcomes</vt:lpstr>
      <vt:lpstr>Planned Methodology: Highlights</vt:lpstr>
      <vt:lpstr>Timeline</vt:lpstr>
      <vt:lpstr>Learning from previous experience…….. Participation proportion of INTOSAI WGEA Member SAIs in 4 ITPs so far</vt:lpstr>
      <vt:lpstr>Feedback during WP 2014 - 2016</vt:lpstr>
      <vt:lpstr>Initial ITP Course Development &amp; Delivery</vt:lpstr>
      <vt:lpstr>Contribution of Trainers</vt:lpstr>
      <vt:lpstr>Course Review</vt:lpstr>
      <vt:lpstr>Forthcoming ITP</vt:lpstr>
      <vt:lpstr>Nominations for the 5th ITP (as on 5.9.2017)</vt:lpstr>
      <vt:lpstr>Trainers Support for 5th ITP (Contd..)</vt:lpstr>
      <vt:lpstr>ITP on Audit of Specific issues</vt:lpstr>
      <vt:lpstr>ITP on Audit of Specific issues</vt:lpstr>
      <vt:lpstr>Other International Events at iCED</vt:lpstr>
      <vt:lpstr>Some important developments</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Floral Background</dc:title>
  <dc:creator>www.powerpointstyles.com</dc:creator>
  <cp:lastModifiedBy>Ami Rahmawati</cp:lastModifiedBy>
  <cp:revision>376</cp:revision>
  <dcterms:created xsi:type="dcterms:W3CDTF">2009-03-23T15:23:24Z</dcterms:created>
  <dcterms:modified xsi:type="dcterms:W3CDTF">2017-09-10T09:48:13Z</dcterms:modified>
</cp:coreProperties>
</file>