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5" r:id="rId4"/>
    <p:sldId id="276" r:id="rId5"/>
    <p:sldId id="277" r:id="rId6"/>
    <p:sldId id="260" r:id="rId7"/>
    <p:sldId id="262" r:id="rId8"/>
    <p:sldId id="264" r:id="rId9"/>
    <p:sldId id="278" r:id="rId10"/>
    <p:sldId id="265" r:id="rId11"/>
    <p:sldId id="266" r:id="rId12"/>
    <p:sldId id="279" r:id="rId13"/>
    <p:sldId id="280" r:id="rId14"/>
    <p:sldId id="270" r:id="rId15"/>
    <p:sldId id="271" r:id="rId16"/>
    <p:sldId id="274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8FC48-3B9F-4229-A9AB-6A04E18EA1B5}" type="datetimeFigureOut">
              <a:rPr lang="fr-FR" smtClean="0"/>
              <a:t>22/09/2017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F1636-2426-4AAB-AE83-171EA0AE9460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F1636-2426-4AAB-AE83-171EA0AE9460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779273-5418-45DE-9EE7-DDC58ED73544}" type="datetimeFigureOut">
              <a:rPr lang="fr-FR" smtClean="0"/>
              <a:pPr/>
              <a:t>22/09/2017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C3582B-2906-4B57-8311-FEBE4E94AC7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79273-5418-45DE-9EE7-DDC58ED73544}" type="datetimeFigureOut">
              <a:rPr lang="fr-FR" smtClean="0"/>
              <a:pPr/>
              <a:t>22/09/2017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3582B-2906-4B57-8311-FEBE4E94AC7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79273-5418-45DE-9EE7-DDC58ED73544}" type="datetimeFigureOut">
              <a:rPr lang="fr-FR" smtClean="0"/>
              <a:pPr/>
              <a:t>22/09/2017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3582B-2906-4B57-8311-FEBE4E94AC7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779273-5418-45DE-9EE7-DDC58ED73544}" type="datetimeFigureOut">
              <a:rPr lang="fr-FR" smtClean="0"/>
              <a:pPr/>
              <a:t>22/09/2017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C3582B-2906-4B57-8311-FEBE4E94AC7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779273-5418-45DE-9EE7-DDC58ED73544}" type="datetimeFigureOut">
              <a:rPr lang="fr-FR" smtClean="0"/>
              <a:pPr/>
              <a:t>22/09/2017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C3582B-2906-4B57-8311-FEBE4E94AC7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79273-5418-45DE-9EE7-DDC58ED73544}" type="datetimeFigureOut">
              <a:rPr lang="fr-FR" smtClean="0"/>
              <a:pPr/>
              <a:t>22/09/2017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3582B-2906-4B57-8311-FEBE4E94AC7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79273-5418-45DE-9EE7-DDC58ED73544}" type="datetimeFigureOut">
              <a:rPr lang="fr-FR" smtClean="0"/>
              <a:pPr/>
              <a:t>22/09/2017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3582B-2906-4B57-8311-FEBE4E94AC7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779273-5418-45DE-9EE7-DDC58ED73544}" type="datetimeFigureOut">
              <a:rPr lang="fr-FR" smtClean="0"/>
              <a:pPr/>
              <a:t>22/09/2017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C3582B-2906-4B57-8311-FEBE4E94AC7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79273-5418-45DE-9EE7-DDC58ED73544}" type="datetimeFigureOut">
              <a:rPr lang="fr-FR" smtClean="0"/>
              <a:pPr/>
              <a:t>22/09/2017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3582B-2906-4B57-8311-FEBE4E94AC7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779273-5418-45DE-9EE7-DDC58ED73544}" type="datetimeFigureOut">
              <a:rPr lang="fr-FR" smtClean="0"/>
              <a:pPr/>
              <a:t>22/09/2017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C3582B-2906-4B57-8311-FEBE4E94AC7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779273-5418-45DE-9EE7-DDC58ED73544}" type="datetimeFigureOut">
              <a:rPr lang="fr-FR" smtClean="0"/>
              <a:pPr/>
              <a:t>22/09/2017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C3582B-2906-4B57-8311-FEBE4E94AC7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779273-5418-45DE-9EE7-DDC58ED73544}" type="datetimeFigureOut">
              <a:rPr lang="fr-FR" smtClean="0"/>
              <a:pPr/>
              <a:t>22/09/2017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C3582B-2906-4B57-8311-FEBE4E94AC7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28794" y="2500306"/>
            <a:ext cx="6600844" cy="1894362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AFROSAI WGEA PROGRESS REPORT 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00232" y="5143512"/>
            <a:ext cx="6457968" cy="123141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15th </a:t>
            </a:r>
            <a:r>
              <a:rPr lang="fr-FR" dirty="0" err="1" smtClean="0">
                <a:solidFill>
                  <a:srgbClr val="0070C0"/>
                </a:solidFill>
              </a:rPr>
              <a:t>Steering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Committee</a:t>
            </a:r>
            <a:r>
              <a:rPr lang="fr-FR" dirty="0" smtClean="0">
                <a:solidFill>
                  <a:srgbClr val="0070C0"/>
                </a:solidFill>
              </a:rPr>
              <a:t> Meeting of the </a:t>
            </a:r>
            <a:r>
              <a:rPr lang="fr-FR" dirty="0" err="1" smtClean="0">
                <a:solidFill>
                  <a:srgbClr val="0070C0"/>
                </a:solidFill>
              </a:rPr>
              <a:t>Working</a:t>
            </a:r>
            <a:r>
              <a:rPr lang="fr-FR" dirty="0" smtClean="0">
                <a:solidFill>
                  <a:srgbClr val="0070C0"/>
                </a:solidFill>
              </a:rPr>
              <a:t> Group on </a:t>
            </a:r>
            <a:r>
              <a:rPr lang="fr-FR" dirty="0" err="1" smtClean="0">
                <a:solidFill>
                  <a:srgbClr val="0070C0"/>
                </a:solidFill>
              </a:rPr>
              <a:t>Environmental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Auditing</a:t>
            </a:r>
            <a:r>
              <a:rPr lang="fr-FR" dirty="0" smtClean="0"/>
              <a:t>, </a:t>
            </a:r>
          </a:p>
          <a:p>
            <a:pPr algn="ctr"/>
            <a:r>
              <a:rPr lang="fr-FR" sz="1600" i="1" dirty="0" smtClean="0">
                <a:solidFill>
                  <a:schemeClr val="tx1"/>
                </a:solidFill>
              </a:rPr>
              <a:t>Washington DC, 11-14 </a:t>
            </a:r>
            <a:r>
              <a:rPr lang="fr-FR" sz="1600" i="1" dirty="0" err="1" smtClean="0">
                <a:solidFill>
                  <a:schemeClr val="tx1"/>
                </a:solidFill>
              </a:rPr>
              <a:t>September</a:t>
            </a:r>
            <a:r>
              <a:rPr lang="fr-FR" sz="1600" i="1" dirty="0" smtClean="0">
                <a:solidFill>
                  <a:schemeClr val="tx1"/>
                </a:solidFill>
              </a:rPr>
              <a:t> 2017 </a:t>
            </a:r>
            <a:endParaRPr lang="fr-FR" sz="1600" i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-9491" b="-934"/>
          <a:stretch>
            <a:fillRect/>
          </a:stretch>
        </p:blipFill>
        <p:spPr bwMode="auto">
          <a:xfrm>
            <a:off x="6500826" y="-1"/>
            <a:ext cx="2357454" cy="2030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FR" dirty="0" err="1" smtClean="0"/>
              <a:t>Achievements</a:t>
            </a: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757230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</a:rPr>
              <a:t>Development and adoption of a</a:t>
            </a:r>
            <a:r>
              <a:rPr lang="en-GB" sz="2800" b="1" i="1" dirty="0" smtClean="0">
                <a:solidFill>
                  <a:srgbClr val="0070C0"/>
                </a:solidFill>
              </a:rPr>
              <a:t> “Green Charter of African SAIs”</a:t>
            </a:r>
            <a:r>
              <a:rPr lang="en-GB" sz="2800" dirty="0" smtClean="0">
                <a:solidFill>
                  <a:srgbClr val="0070C0"/>
                </a:solidFill>
              </a:rPr>
              <a:t>.</a:t>
            </a:r>
            <a:endParaRPr lang="fr-FR" sz="2500" b="1" dirty="0" smtClean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-9491" b="-934"/>
          <a:stretch>
            <a:fillRect/>
          </a:stretch>
        </p:blipFill>
        <p:spPr bwMode="auto">
          <a:xfrm>
            <a:off x="7429520" y="285728"/>
            <a:ext cx="1258888" cy="1084263"/>
          </a:xfrm>
          <a:prstGeom prst="rect">
            <a:avLst/>
          </a:prstGeom>
          <a:noFill/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785786" y="2500306"/>
            <a:ext cx="7643866" cy="135732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GB" sz="2100" dirty="0" smtClean="0"/>
              <a:t>a concrete contribution to INTOSAI approach four on how SAIs can contribute to implement SDGs for AFROSAI WGEA members </a:t>
            </a:r>
          </a:p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GB" sz="2100" dirty="0" smtClean="0"/>
              <a:t>To promote good practices helping SAIs to reduce the negative impact of their daily operations on the environment. </a:t>
            </a:r>
          </a:p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GB" sz="2100" dirty="0" smtClean="0"/>
              <a:t>On a voluntary basis, implementation of the Green Charter will definitely set an example for other organisations</a:t>
            </a:r>
          </a:p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GB" sz="2100" dirty="0" smtClean="0"/>
              <a:t>SAIs are encouraged to share the measures taken and result they will achieve during our future annual meetings.</a:t>
            </a:r>
            <a:endParaRPr kumimoji="0" lang="fr-FR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785786" y="3857628"/>
            <a:ext cx="7500990" cy="1214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785786" y="4929198"/>
            <a:ext cx="7286676" cy="10001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FR" dirty="0" err="1" smtClean="0"/>
              <a:t>Achievements</a:t>
            </a: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757230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</a:rPr>
              <a:t>Ongoing translation of ISSAIs 5110, 5120 and 5140 into French language</a:t>
            </a:r>
            <a:endParaRPr lang="fr-FR" sz="2500" b="1" dirty="0" smtClean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-9491" b="-934"/>
          <a:stretch>
            <a:fillRect/>
          </a:stretch>
        </p:blipFill>
        <p:spPr bwMode="auto">
          <a:xfrm>
            <a:off x="7429520" y="285728"/>
            <a:ext cx="1258888" cy="1084263"/>
          </a:xfrm>
          <a:prstGeom prst="rect">
            <a:avLst/>
          </a:prstGeom>
          <a:noFill/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785786" y="2500306"/>
            <a:ext cx="7643866" cy="135732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GB" sz="2400" b="1" dirty="0" smtClean="0"/>
              <a:t>We are currently making a translation of ISSAIs 5110, 5120 and 5140 into French language</a:t>
            </a:r>
            <a:r>
              <a:rPr lang="en-GB" sz="2400" dirty="0" smtClean="0"/>
              <a:t>, at the request of the INTOSAI WGEA Secretariat. </a:t>
            </a:r>
          </a:p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GB" sz="2400" dirty="0" smtClean="0"/>
              <a:t>These documents will be circulated for comments to some French SAIs before the next INTOSAI KSC meeting in Bali, Indonesia.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785786" y="3857628"/>
            <a:ext cx="7500990" cy="9286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785786" y="4929198"/>
            <a:ext cx="7286676" cy="10001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785786" y="4786322"/>
            <a:ext cx="7500990" cy="9286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FR" dirty="0" err="1" smtClean="0"/>
              <a:t>Achievements</a:t>
            </a: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757230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</a:rPr>
              <a:t>Capacity building activities </a:t>
            </a:r>
            <a:endParaRPr lang="fr-FR" sz="2500" b="1" dirty="0" smtClean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-9491" b="-934"/>
          <a:stretch>
            <a:fillRect/>
          </a:stretch>
        </p:blipFill>
        <p:spPr bwMode="auto">
          <a:xfrm>
            <a:off x="7429520" y="285728"/>
            <a:ext cx="1258888" cy="1084263"/>
          </a:xfrm>
          <a:prstGeom prst="rect">
            <a:avLst/>
          </a:prstGeom>
          <a:noFill/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785786" y="2500306"/>
            <a:ext cx="7643866" cy="135732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GB" sz="2400" b="1" dirty="0" smtClean="0"/>
              <a:t>We </a:t>
            </a:r>
            <a:r>
              <a:rPr lang="en-GB" sz="2400" dirty="0" smtClean="0"/>
              <a:t>disseminated the research project document on “</a:t>
            </a:r>
            <a:r>
              <a:rPr lang="en-GB" sz="2400" b="1" i="1" dirty="0" smtClean="0"/>
              <a:t>how to increase the quality and impact of environmental/performance audits</a:t>
            </a:r>
            <a:r>
              <a:rPr lang="en-GB" sz="2400" dirty="0" smtClean="0"/>
              <a:t>”, through a training session organised on the 4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July, 2017 ahead of our 7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annual meeting. </a:t>
            </a:r>
          </a:p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GB" sz="2400" dirty="0" smtClean="0"/>
              <a:t>Auditors from African SAIs actively participated at the </a:t>
            </a:r>
            <a:r>
              <a:rPr lang="en-GB" sz="2400" b="1" dirty="0" smtClean="0"/>
              <a:t>first Massive Online Open Courses (MOOCs) organised by EUROSAI WGEA</a:t>
            </a:r>
            <a:r>
              <a:rPr lang="en-GB" sz="2400" dirty="0" smtClean="0"/>
              <a:t> in 2016 and early 2017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785786" y="3857628"/>
            <a:ext cx="7500990" cy="9286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785786" y="4929198"/>
            <a:ext cx="7286676" cy="10001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785786" y="4786322"/>
            <a:ext cx="7500990" cy="9286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FR" dirty="0" err="1" smtClean="0"/>
              <a:t>Achievements</a:t>
            </a: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757230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</a:rPr>
              <a:t>Other activities </a:t>
            </a:r>
            <a:endParaRPr lang="fr-FR" sz="2500" b="1" dirty="0" smtClean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-9491" b="-934"/>
          <a:stretch>
            <a:fillRect/>
          </a:stretch>
        </p:blipFill>
        <p:spPr bwMode="auto">
          <a:xfrm>
            <a:off x="7429520" y="285728"/>
            <a:ext cx="1258888" cy="1084263"/>
          </a:xfrm>
          <a:prstGeom prst="rect">
            <a:avLst/>
          </a:prstGeom>
          <a:noFill/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785786" y="2500306"/>
            <a:ext cx="7643866" cy="135732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GB" sz="2800" b="1" dirty="0" smtClean="0"/>
              <a:t>A newsletter was published to disseminate conclusions of 2016 Assembly meeting </a:t>
            </a:r>
          </a:p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lang="en-GB" sz="2800" b="1" dirty="0" smtClean="0"/>
          </a:p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GB" sz="2800" b="1" dirty="0" smtClean="0"/>
              <a:t>The </a:t>
            </a:r>
            <a:r>
              <a:rPr lang="en-GB" sz="2800" dirty="0" smtClean="0"/>
              <a:t> </a:t>
            </a:r>
            <a:r>
              <a:rPr lang="en-GB" sz="2800" b="1" dirty="0" smtClean="0"/>
              <a:t>7</a:t>
            </a:r>
            <a:r>
              <a:rPr lang="en-GB" sz="2800" b="1" baseline="30000" dirty="0" smtClean="0"/>
              <a:t>th</a:t>
            </a:r>
            <a:r>
              <a:rPr lang="en-GB" sz="2800" b="1" dirty="0" smtClean="0"/>
              <a:t> annual meeting </a:t>
            </a:r>
            <a:r>
              <a:rPr lang="en-GB" sz="2800" dirty="0" smtClean="0"/>
              <a:t>was organised in DR Congo from July 4-7, 2017 in Kinshasa, DR Congo, with </a:t>
            </a:r>
            <a:r>
              <a:rPr lang="en-GB" sz="2800" b="1" dirty="0" smtClean="0"/>
              <a:t>ASOSAI WGEA </a:t>
            </a:r>
            <a:r>
              <a:rPr lang="en-GB" sz="2800" dirty="0" smtClean="0"/>
              <a:t>and </a:t>
            </a:r>
            <a:r>
              <a:rPr lang="en-GB" sz="2800" b="1" dirty="0" smtClean="0"/>
              <a:t>EUROSAI WGEA </a:t>
            </a:r>
            <a:r>
              <a:rPr lang="en-GB" sz="2800" dirty="0" smtClean="0"/>
              <a:t>participation. 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785786" y="3857628"/>
            <a:ext cx="7500990" cy="9286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785786" y="4929198"/>
            <a:ext cx="7286676" cy="10001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785786" y="4786322"/>
            <a:ext cx="7500990" cy="9286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FR" dirty="0" smtClean="0"/>
              <a:t>Perspectives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GB" dirty="0" smtClean="0"/>
              <a:t>organise </a:t>
            </a:r>
            <a:r>
              <a:rPr lang="en-GB" b="1" dirty="0" smtClean="0"/>
              <a:t>consultative and planning meetings for the River Nile and Niger Basin cooperative audit projects </a:t>
            </a:r>
            <a:r>
              <a:rPr lang="en-GB" dirty="0" smtClean="0"/>
              <a:t>at the beginning of the year 2018 </a:t>
            </a:r>
          </a:p>
          <a:p>
            <a:pPr algn="just"/>
            <a:r>
              <a:rPr lang="en-US" dirty="0" smtClean="0"/>
              <a:t>Proceed with </a:t>
            </a:r>
            <a:r>
              <a:rPr lang="en-US" b="1" dirty="0" smtClean="0"/>
              <a:t>activities of the Congo Basin forest cooperative audit </a:t>
            </a:r>
          </a:p>
          <a:p>
            <a:pPr algn="just"/>
            <a:r>
              <a:rPr lang="en-GB" dirty="0" smtClean="0"/>
              <a:t>Encourage SAIs to </a:t>
            </a:r>
            <a:r>
              <a:rPr lang="en-GB" b="1" dirty="0" smtClean="0"/>
              <a:t>follow-up on the implementation of recommendations of the Lake Chad joint Audit </a:t>
            </a:r>
          </a:p>
          <a:p>
            <a:pPr algn="just"/>
            <a:r>
              <a:rPr lang="en-GB" dirty="0" smtClean="0"/>
              <a:t>assist and facilitate the </a:t>
            </a:r>
            <a:r>
              <a:rPr lang="en-GB" b="1" dirty="0" smtClean="0"/>
              <a:t>contribution of African SAIs in INTOSAI WGEA various projects and activities </a:t>
            </a:r>
            <a:r>
              <a:rPr lang="en-US" b="1" dirty="0" smtClean="0"/>
              <a:t> </a:t>
            </a:r>
          </a:p>
          <a:p>
            <a:pPr algn="just"/>
            <a:r>
              <a:rPr lang="en-GB" dirty="0" smtClean="0"/>
              <a:t>continue </a:t>
            </a:r>
            <a:r>
              <a:rPr lang="en-GB" b="1" dirty="0" smtClean="0"/>
              <a:t>information sharing </a:t>
            </a:r>
            <a:r>
              <a:rPr lang="en-GB" dirty="0" smtClean="0"/>
              <a:t>on environmental issues and environmental auditing</a:t>
            </a:r>
            <a:endParaRPr lang="fr-FR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-9491" b="-934"/>
          <a:stretch>
            <a:fillRect/>
          </a:stretch>
        </p:blipFill>
        <p:spPr bwMode="auto">
          <a:xfrm>
            <a:off x="7429520" y="285728"/>
            <a:ext cx="1258888" cy="1084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FR" dirty="0" smtClean="0"/>
              <a:t>Perspectives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Strengthening of cooperation ties to facilitate training in different domains of environmental auditing </a:t>
            </a:r>
          </a:p>
          <a:p>
            <a:pPr algn="just"/>
            <a:r>
              <a:rPr lang="en-US" dirty="0" smtClean="0"/>
              <a:t>Consolidation of old partnerships (EUROSAI WGEA, ASOSAI WGEA, GIZ, etc.) and search for new partnerships to support cooperative activities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-9491" b="-934"/>
          <a:stretch>
            <a:fillRect/>
          </a:stretch>
        </p:blipFill>
        <p:spPr bwMode="auto">
          <a:xfrm>
            <a:off x="7429520" y="285728"/>
            <a:ext cx="1258888" cy="1084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algn="ctr"/>
            <a:r>
              <a:rPr lang="fr-FR" sz="2800" b="1" dirty="0" err="1" smtClean="0"/>
              <a:t>Thank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you</a:t>
            </a:r>
            <a:r>
              <a:rPr lang="fr-FR" sz="2800" b="1" dirty="0" smtClean="0"/>
              <a:t> ! </a:t>
            </a:r>
          </a:p>
          <a:p>
            <a:pPr>
              <a:buNone/>
            </a:pPr>
            <a:r>
              <a:rPr lang="fr-FR" dirty="0" smtClean="0"/>
              <a:t>  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-9491" b="-934"/>
          <a:stretch>
            <a:fillRect/>
          </a:stretch>
        </p:blipFill>
        <p:spPr bwMode="auto">
          <a:xfrm>
            <a:off x="7429520" y="285728"/>
            <a:ext cx="1258888" cy="1084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pPr algn="ctr"/>
            <a:r>
              <a:rPr lang="fr-FR" b="1" dirty="0" err="1" smtClean="0">
                <a:solidFill>
                  <a:schemeClr val="bg1">
                    <a:lumMod val="50000"/>
                  </a:schemeClr>
                </a:solidFill>
              </a:rPr>
              <a:t>Outline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 of the </a:t>
            </a:r>
            <a:r>
              <a:rPr lang="fr-FR" b="1" dirty="0" err="1" smtClean="0">
                <a:solidFill>
                  <a:schemeClr val="bg1">
                    <a:lumMod val="50000"/>
                  </a:schemeClr>
                </a:solidFill>
              </a:rPr>
              <a:t>presentation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571604" y="2071678"/>
            <a:ext cx="6353196" cy="2614618"/>
          </a:xfrm>
        </p:spPr>
        <p:txBody>
          <a:bodyPr/>
          <a:lstStyle/>
          <a:p>
            <a:r>
              <a:rPr lang="fr-FR" sz="2800" dirty="0" err="1" smtClean="0"/>
              <a:t>Activities</a:t>
            </a:r>
            <a:r>
              <a:rPr lang="fr-FR" sz="2800" dirty="0" smtClean="0"/>
              <a:t> </a:t>
            </a:r>
            <a:r>
              <a:rPr lang="fr-FR" sz="2800" dirty="0" err="1" smtClean="0"/>
              <a:t>carried</a:t>
            </a:r>
            <a:r>
              <a:rPr lang="fr-FR" sz="2800" dirty="0" smtClean="0"/>
              <a:t> out </a:t>
            </a:r>
          </a:p>
          <a:p>
            <a:r>
              <a:rPr lang="fr-FR" sz="2800" dirty="0" smtClean="0"/>
              <a:t>Perspectives </a:t>
            </a:r>
          </a:p>
          <a:p>
            <a:r>
              <a:rPr lang="fr-FR" sz="2800" dirty="0" smtClean="0"/>
              <a:t>Challenges 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-9491" b="-934"/>
          <a:stretch>
            <a:fillRect/>
          </a:stretch>
        </p:blipFill>
        <p:spPr bwMode="auto">
          <a:xfrm>
            <a:off x="7429520" y="285728"/>
            <a:ext cx="1258888" cy="1084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OVERVIEW OF AFROSAI WGEA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85786" y="1428736"/>
            <a:ext cx="7572428" cy="4500594"/>
          </a:xfrm>
        </p:spPr>
        <p:txBody>
          <a:bodyPr>
            <a:noAutofit/>
          </a:bodyPr>
          <a:lstStyle/>
          <a:p>
            <a:r>
              <a:rPr lang="en-GB" dirty="0" smtClean="0"/>
              <a:t>AFROSAI WGEA was established in 2002, in order to promote and encourage the practice of EA by SAIs in Africa. It implies: </a:t>
            </a:r>
            <a:endParaRPr lang="fr-FR" dirty="0" smtClean="0"/>
          </a:p>
          <a:p>
            <a:pPr lvl="1"/>
            <a:r>
              <a:rPr lang="en-GB" sz="2000" dirty="0" smtClean="0"/>
              <a:t>the understanding of environmental emerging issues by SAIs; </a:t>
            </a:r>
            <a:endParaRPr lang="fr-FR" sz="2000" dirty="0" smtClean="0"/>
          </a:p>
          <a:p>
            <a:pPr lvl="1"/>
            <a:r>
              <a:rPr lang="en-GB" sz="2000" dirty="0" smtClean="0"/>
              <a:t>the exchange of information and sharing of experiences on EA; </a:t>
            </a:r>
            <a:endParaRPr lang="fr-FR" sz="2000" dirty="0" smtClean="0"/>
          </a:p>
          <a:p>
            <a:pPr lvl="1"/>
            <a:r>
              <a:rPr lang="en-GB" sz="2000" dirty="0" smtClean="0"/>
              <a:t>development, update and dissemination of standards and tools. </a:t>
            </a:r>
            <a:endParaRPr lang="fr-FR" sz="2000" dirty="0" smtClean="0"/>
          </a:p>
          <a:p>
            <a:r>
              <a:rPr lang="en-GB" dirty="0" smtClean="0"/>
              <a:t>Our main purpose is </a:t>
            </a:r>
            <a:r>
              <a:rPr lang="en-GB" b="1" dirty="0" smtClean="0"/>
              <a:t>to encourage our 30 members to effectively undertake audits that focus on environmental issues</a:t>
            </a:r>
            <a:r>
              <a:rPr lang="en-GB" dirty="0" smtClean="0"/>
              <a:t> in their respective countries. </a:t>
            </a:r>
            <a:endParaRPr lang="fr-FR" dirty="0" smtClean="0"/>
          </a:p>
          <a:p>
            <a:endParaRPr lang="fr-FR" dirty="0" smtClean="0"/>
          </a:p>
          <a:p>
            <a:endParaRPr lang="fr-FR" sz="2800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-9491" b="-934"/>
          <a:stretch>
            <a:fillRect/>
          </a:stretch>
        </p:blipFill>
        <p:spPr bwMode="auto">
          <a:xfrm>
            <a:off x="7429520" y="285728"/>
            <a:ext cx="1258888" cy="1084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OVERVIEW OF AFROSAI WGEA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85786" y="1428736"/>
            <a:ext cx="7572428" cy="4500594"/>
          </a:xfrm>
        </p:spPr>
        <p:txBody>
          <a:bodyPr>
            <a:noAutofit/>
          </a:bodyPr>
          <a:lstStyle/>
          <a:p>
            <a:endParaRPr lang="en-GB" dirty="0" smtClean="0"/>
          </a:p>
          <a:p>
            <a:r>
              <a:rPr lang="en-GB" dirty="0" smtClean="0"/>
              <a:t>AFROSAI WGEA Work Plan aligns with 2015-2020 Strategic Plan of AFROSAI and 2017-2019 INTOSAI WGEA Work Plan. </a:t>
            </a:r>
          </a:p>
          <a:p>
            <a:endParaRPr lang="en-GB" dirty="0" smtClean="0"/>
          </a:p>
          <a:p>
            <a:r>
              <a:rPr lang="en-GB" dirty="0" smtClean="0"/>
              <a:t>Three main objectives are identified: </a:t>
            </a:r>
            <a:endParaRPr lang="fr-FR" dirty="0" smtClean="0"/>
          </a:p>
          <a:p>
            <a:r>
              <a:rPr lang="en-GB" dirty="0" smtClean="0"/>
              <a:t> -</a:t>
            </a:r>
            <a:r>
              <a:rPr lang="en-GB" b="1" i="1" dirty="0" smtClean="0"/>
              <a:t>the first objective is capacity building of SAIs in the field of environmental auditing</a:t>
            </a:r>
            <a:r>
              <a:rPr lang="en-GB" dirty="0" smtClean="0"/>
              <a:t>. .  </a:t>
            </a:r>
            <a:endParaRPr lang="fr-FR" dirty="0" smtClean="0"/>
          </a:p>
          <a:p>
            <a:endParaRPr lang="fr-FR" sz="2800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-9491" b="-934"/>
          <a:stretch>
            <a:fillRect/>
          </a:stretch>
        </p:blipFill>
        <p:spPr bwMode="auto">
          <a:xfrm>
            <a:off x="7429520" y="285728"/>
            <a:ext cx="1258888" cy="1084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OVERVIEW OF AFROSAI WGEA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85786" y="1428736"/>
            <a:ext cx="7572428" cy="4500594"/>
          </a:xfrm>
        </p:spPr>
        <p:txBody>
          <a:bodyPr>
            <a:noAutofit/>
          </a:bodyPr>
          <a:lstStyle/>
          <a:p>
            <a:endParaRPr lang="en-GB" dirty="0" smtClean="0"/>
          </a:p>
          <a:p>
            <a:r>
              <a:rPr lang="en-GB" dirty="0" smtClean="0"/>
              <a:t>Three main objectives are identified: </a:t>
            </a:r>
          </a:p>
          <a:p>
            <a:endParaRPr lang="fr-FR" dirty="0" smtClean="0"/>
          </a:p>
          <a:p>
            <a:r>
              <a:rPr lang="en-GB" dirty="0" smtClean="0"/>
              <a:t> </a:t>
            </a:r>
            <a:r>
              <a:rPr lang="en-GB" b="1" i="1" dirty="0" smtClean="0"/>
              <a:t>-the second objective is knowledge and experience sharing through cooperative environmental audits and other initiatives</a:t>
            </a:r>
            <a:r>
              <a:rPr lang="en-GB" dirty="0" smtClean="0"/>
              <a:t>. </a:t>
            </a:r>
          </a:p>
          <a:p>
            <a:endParaRPr lang="en-GB" dirty="0" smtClean="0"/>
          </a:p>
          <a:p>
            <a:r>
              <a:rPr lang="en-GB" b="1" i="1" dirty="0" smtClean="0"/>
              <a:t>-the third objective is to disseminate information on environmental issues and intensify cooperation with relevant organisations</a:t>
            </a:r>
            <a:r>
              <a:rPr lang="en-GB" dirty="0" smtClean="0"/>
              <a:t>. </a:t>
            </a:r>
            <a:endParaRPr lang="fr-FR" dirty="0" smtClean="0"/>
          </a:p>
          <a:p>
            <a:endParaRPr lang="fr-FR" sz="2800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-9491" b="-934"/>
          <a:stretch>
            <a:fillRect/>
          </a:stretch>
        </p:blipFill>
        <p:spPr bwMode="auto">
          <a:xfrm>
            <a:off x="7429520" y="285728"/>
            <a:ext cx="1258888" cy="1084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FR" dirty="0" err="1" smtClean="0"/>
              <a:t>Achievements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357422" y="1600200"/>
            <a:ext cx="5857916" cy="4873752"/>
          </a:xfrm>
        </p:spPr>
        <p:txBody>
          <a:bodyPr/>
          <a:lstStyle/>
          <a:p>
            <a:pPr algn="just"/>
            <a:r>
              <a:rPr lang="en-US" dirty="0" smtClean="0"/>
              <a:t>Evaluation of the last Work Plan executed from 2014 to 2016  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Development of a new </a:t>
            </a:r>
            <a:r>
              <a:rPr lang="en-US" b="1" dirty="0" smtClean="0"/>
              <a:t>Work Plan </a:t>
            </a:r>
            <a:r>
              <a:rPr lang="en-US" dirty="0" smtClean="0"/>
              <a:t>for the period 2017-2020, to guide future actions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Drafting of a </a:t>
            </a:r>
            <a:r>
              <a:rPr lang="en-US" b="1" dirty="0" smtClean="0"/>
              <a:t>Green Charter </a:t>
            </a:r>
            <a:r>
              <a:rPr lang="en-US" dirty="0" smtClean="0"/>
              <a:t>to encourage SAIs to be exemplary in environmental matters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-9491" b="-934"/>
          <a:stretch>
            <a:fillRect/>
          </a:stretch>
        </p:blipFill>
        <p:spPr bwMode="auto">
          <a:xfrm>
            <a:off x="7429520" y="285728"/>
            <a:ext cx="1258888" cy="1084263"/>
          </a:xfrm>
          <a:prstGeom prst="rect">
            <a:avLst/>
          </a:prstGeom>
          <a:noFill/>
        </p:spPr>
      </p:pic>
      <p:pic>
        <p:nvPicPr>
          <p:cNvPr id="3074" name="Picture 2" descr="C:\Users\BEKEMEN FR\Downloads\présentation-de-mot-de-plan-de-l-homme-d-30589283.jpg"/>
          <p:cNvPicPr>
            <a:picLocks noChangeAspect="1" noChangeArrowheads="1"/>
          </p:cNvPicPr>
          <p:nvPr/>
        </p:nvPicPr>
        <p:blipFill>
          <a:blip r:embed="rId3" cstate="print"/>
          <a:srcRect t="6744" r="15264" b="12326"/>
          <a:stretch>
            <a:fillRect/>
          </a:stretch>
        </p:blipFill>
        <p:spPr bwMode="auto">
          <a:xfrm>
            <a:off x="357158" y="1571612"/>
            <a:ext cx="1928826" cy="19698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FR" dirty="0" err="1" smtClean="0"/>
              <a:t>Achievements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75723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Launching of the Congo Basin forests cooperative audit</a:t>
            </a:r>
            <a:endParaRPr lang="fr-FR" sz="2500" b="1" dirty="0" smtClean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-9491" b="-934"/>
          <a:stretch>
            <a:fillRect/>
          </a:stretch>
        </p:blipFill>
        <p:spPr bwMode="auto">
          <a:xfrm>
            <a:off x="7429520" y="285728"/>
            <a:ext cx="1258888" cy="1084263"/>
          </a:xfrm>
          <a:prstGeom prst="rect">
            <a:avLst/>
          </a:prstGeom>
          <a:noFill/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785786" y="2500306"/>
            <a:ext cx="7500990" cy="71438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 smtClean="0"/>
              <a:t>Organization of a consultative meeting in Abuja in 2016 to attract the interest of SAIs and TFPs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785786" y="3286124"/>
            <a:ext cx="7500990" cy="15716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 smtClean="0"/>
              <a:t>Organization of a strategic planning meeting of the audit from 6 to 8 February 2017. A </a:t>
            </a:r>
            <a:r>
              <a:rPr lang="en-US" sz="2400" dirty="0" err="1" smtClean="0"/>
              <a:t>MoU</a:t>
            </a:r>
            <a:r>
              <a:rPr lang="en-US" sz="2400" dirty="0" smtClean="0"/>
              <a:t> was signed by </a:t>
            </a:r>
            <a:r>
              <a:rPr lang="en-US" sz="2400" b="1" dirty="0" smtClean="0"/>
              <a:t>07 SAIs </a:t>
            </a:r>
            <a:r>
              <a:rPr lang="en-US" sz="2400" dirty="0" smtClean="0"/>
              <a:t>for an audit of forest management mechanisms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928662" y="4786322"/>
            <a:ext cx="7286676" cy="100013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GB" sz="2400" b="1" dirty="0" smtClean="0"/>
              <a:t>A training and planning workshop was held </a:t>
            </a:r>
            <a:r>
              <a:rPr lang="en-GB" sz="2400" dirty="0" smtClean="0"/>
              <a:t>in DR Congo from July 10-16, 2017 for capacity building on forestry management and to develop a joint audit matrix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FR" dirty="0" err="1" smtClean="0"/>
              <a:t>Achievements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75723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Review of the River Nile and River Niger Basins cooperative audit projects</a:t>
            </a:r>
            <a:endParaRPr lang="fr-FR" sz="2500" b="1" dirty="0" smtClean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-9491" b="-934"/>
          <a:stretch>
            <a:fillRect/>
          </a:stretch>
        </p:blipFill>
        <p:spPr bwMode="auto">
          <a:xfrm>
            <a:off x="7429520" y="285728"/>
            <a:ext cx="1258888" cy="1084263"/>
          </a:xfrm>
          <a:prstGeom prst="rect">
            <a:avLst/>
          </a:prstGeom>
          <a:noFill/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785786" y="2786058"/>
            <a:ext cx="7643866" cy="292895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GB" sz="2400" dirty="0" smtClean="0"/>
              <a:t>a </a:t>
            </a:r>
            <a:r>
              <a:rPr lang="en-GB" sz="2400" b="1" dirty="0" smtClean="0"/>
              <a:t>review process of cooperative audits on the Nile River and Niger Basin</a:t>
            </a:r>
            <a:r>
              <a:rPr lang="en-GB" sz="2400" dirty="0" smtClean="0"/>
              <a:t> is done in order to include a deeper focus on SDGs. </a:t>
            </a:r>
          </a:p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GB" sz="2400" dirty="0" smtClean="0"/>
              <a:t>We hope to gather enough funding from interested partners before the launching in 2018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785786" y="3857628"/>
            <a:ext cx="7500990" cy="10001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785786" y="4929198"/>
            <a:ext cx="7286676" cy="10001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8006" cy="1143000"/>
          </a:xfrm>
        </p:spPr>
        <p:txBody>
          <a:bodyPr/>
          <a:lstStyle/>
          <a:p>
            <a:r>
              <a:rPr lang="fr-FR" dirty="0" err="1" smtClean="0"/>
              <a:t>Achievements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75723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Review of the River Nile and River Niger Basins cooperative audit projects</a:t>
            </a:r>
            <a:endParaRPr lang="fr-FR" sz="2500" b="1" dirty="0" smtClean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-9491" b="-934"/>
          <a:stretch>
            <a:fillRect/>
          </a:stretch>
        </p:blipFill>
        <p:spPr bwMode="auto">
          <a:xfrm>
            <a:off x="7429520" y="285728"/>
            <a:ext cx="1258888" cy="1084263"/>
          </a:xfrm>
          <a:prstGeom prst="rect">
            <a:avLst/>
          </a:prstGeom>
          <a:noFill/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785786" y="2786058"/>
            <a:ext cx="7643866" cy="292895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GB" sz="2400" dirty="0" smtClean="0"/>
              <a:t>a </a:t>
            </a:r>
            <a:r>
              <a:rPr lang="en-GB" sz="2400" b="1" dirty="0" smtClean="0"/>
              <a:t>review process of cooperative audits on the Nile River and Niger Basin</a:t>
            </a:r>
            <a:r>
              <a:rPr lang="en-GB" sz="2400" dirty="0" smtClean="0"/>
              <a:t> is done in order to include a deeper focus on SDGs. </a:t>
            </a:r>
          </a:p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GB" sz="2400" dirty="0" smtClean="0"/>
              <a:t>We hope to gather enough funding from interested partners before the launching in 2018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785786" y="3857628"/>
            <a:ext cx="7500990" cy="10001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785786" y="4929198"/>
            <a:ext cx="7286676" cy="10001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1167</TotalTime>
  <Words>723</Words>
  <Application>Microsoft Office PowerPoint</Application>
  <PresentationFormat>On-screen Show (4:3)</PresentationFormat>
  <Paragraphs>83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Century Schoolbook</vt:lpstr>
      <vt:lpstr>Wingdings</vt:lpstr>
      <vt:lpstr>Wingdings 2</vt:lpstr>
      <vt:lpstr>Oriel</vt:lpstr>
      <vt:lpstr>AFROSAI WGEA PROGRESS REPORT </vt:lpstr>
      <vt:lpstr>Outline of the presentation </vt:lpstr>
      <vt:lpstr>OVERVIEW OF AFROSAI WGEA</vt:lpstr>
      <vt:lpstr>OVERVIEW OF AFROSAI WGEA</vt:lpstr>
      <vt:lpstr>OVERVIEW OF AFROSAI WGEA</vt:lpstr>
      <vt:lpstr>Achievements </vt:lpstr>
      <vt:lpstr>Achievements</vt:lpstr>
      <vt:lpstr>Achievements </vt:lpstr>
      <vt:lpstr>Achievements </vt:lpstr>
      <vt:lpstr>Achievements  </vt:lpstr>
      <vt:lpstr>Achievements  </vt:lpstr>
      <vt:lpstr>Achievements  </vt:lpstr>
      <vt:lpstr>Achievements  </vt:lpstr>
      <vt:lpstr>Perspectives </vt:lpstr>
      <vt:lpstr>Perspectives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 D’ACTIVITES DE L’AFROSAI WGEA</dc:title>
  <dc:creator>BEKEMEN FR</dc:creator>
  <cp:lastModifiedBy>Ami Rahmawati</cp:lastModifiedBy>
  <cp:revision>28</cp:revision>
  <dcterms:created xsi:type="dcterms:W3CDTF">2017-07-04T20:03:31Z</dcterms:created>
  <dcterms:modified xsi:type="dcterms:W3CDTF">2017-09-22T00:20:37Z</dcterms:modified>
</cp:coreProperties>
</file>