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6" r:id="rId7"/>
    <p:sldId id="262" r:id="rId8"/>
    <p:sldId id="264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381712-94EA-4D1D-B44A-D42A3480A07F}" v="9" dt="2025-07-01T11:09:34.6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7ABB-549E-52D5-9E4B-57DB2FDDB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E7EDF-0654-DC3A-B99B-412FF726B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5580F-10BE-0A5E-427A-391265677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C770-DAC0-4601-AA01-FC182DD19C36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4689C-EB59-81A0-7342-815F24E96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E504A-D926-ED17-CD04-B50380A2D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3B10-3ED9-4160-88C7-1F6F9DDF8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5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10A97-A717-AACE-C50A-3425E30DE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DFF288-70D5-5F1C-80DF-881B935C0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96A0E-B27C-5DF3-4AA6-B0548DCD3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C770-DAC0-4601-AA01-FC182DD19C36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C424E-55E5-123A-AF75-A11512C59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7B867-0B21-1CE4-31E7-8C1FD09A2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3B10-3ED9-4160-88C7-1F6F9DDF8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7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BBE453-F078-8D3B-A65C-20A06B4789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27212-CBD6-428F-0167-1B07D471B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59553-5085-C52C-5221-DB85C8BE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C770-DAC0-4601-AA01-FC182DD19C36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879AE-B0C7-3A14-1C63-A6126084F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3DED4-DB64-8BA2-948E-95B58F408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3B10-3ED9-4160-88C7-1F6F9DDF8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2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60DC1-765C-4864-2AF8-9C9FF462D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13C9E-7250-8299-5D3F-A883AD3CB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A4D38-BA38-E51E-B24E-FA94AA03B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C770-DAC0-4601-AA01-FC182DD19C36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55FD9-57F5-6EC7-2E35-5875DC91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88638-19DD-4951-8507-C5C6043FE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3B10-3ED9-4160-88C7-1F6F9DDF8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5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782B9-7A0A-8ACE-31FD-9047FEF8C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16D18-F8B4-4458-25E2-64FD973AA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87FD8-25AA-6AF0-6113-7EA1C3A7E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C770-DAC0-4601-AA01-FC182DD19C36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4939A-FDF1-AD70-7E37-E444FA9D9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A5689-BDE7-BC92-EDD2-4716DC206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3B10-3ED9-4160-88C7-1F6F9DDF8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5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FEB7D-8B14-FD16-5B8E-93364EDA0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D9662-650D-226D-F640-1EFCFC9A47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028835-D4C4-2C17-8566-C642B5860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DDE65-313D-20FD-3E7F-68CFB6CA4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C770-DAC0-4601-AA01-FC182DD19C36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098B8-FE3A-9893-BA09-5DDB7027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8516B-42AA-4E22-9C26-F4B9606D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3B10-3ED9-4160-88C7-1F6F9DDF8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35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B1DFD-641C-922B-CF18-01D7234B5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EF8EE-CCC5-46F5-B1C2-549E789D4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4C5253-F1C4-D962-9C73-EDD33C97F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CD25AD-7209-57F7-41C9-311ADBA65B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A6B172-4C74-45CB-2C1C-1A3DF3889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B62468-616C-6934-BBCB-1059D9DF2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C770-DAC0-4601-AA01-FC182DD19C36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149ADB-83B4-3D90-ECF2-472C0A218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76FB6A-6D9F-2DDD-641E-073B0ECA1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3B10-3ED9-4160-88C7-1F6F9DDF8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72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1EB81-0FA3-7366-2A72-2A4E28FD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C9DF4F-EA48-05AE-5863-4B0258CF2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C770-DAC0-4601-AA01-FC182DD19C36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8E8F0-BE5A-7B34-F653-2179D48D9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7A1373-A758-719C-047F-FCCA43F1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3B10-3ED9-4160-88C7-1F6F9DDF8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4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97B307-6790-F217-F24E-41103BAE3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C770-DAC0-4601-AA01-FC182DD19C36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01359F-1C94-580E-6CF4-B9E467F5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24032-0BD0-A7E1-7F40-1078383A2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3B10-3ED9-4160-88C7-1F6F9DDF8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20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5303-FB68-3F5E-0103-31C674382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D9FD7-AE66-720F-C649-5BF14497A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9204B1-3BE1-6163-E366-87040B976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A7A4E-A95D-0856-C123-CB7261BF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C770-DAC0-4601-AA01-FC182DD19C36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C190C4-7257-7F9A-5C63-68AF0F023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C035F5-4BDA-B4D9-C14E-86C8EE7D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3B10-3ED9-4160-88C7-1F6F9DDF8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21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A1E13-25AD-4E26-C4F0-B2B54245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84A184-F35B-965E-C7D3-355D729B32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23AEAD-F3AF-258A-8DA2-AA8C59398B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362BD-226A-0020-D0B6-188E8E8EB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AC770-DAC0-4601-AA01-FC182DD19C36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65DAC-95C8-8731-5C69-4744C4A52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D0B32-E04B-61CE-E69B-6E74402E1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3B10-3ED9-4160-88C7-1F6F9DDF8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85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4AD209-56B7-BE1D-E308-9D9A48610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D0DC0-165B-D581-B0B9-E3E90C286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44CBE-38BA-1454-26AC-3E85D0B64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5AC770-DAC0-4601-AA01-FC182DD19C36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24493-0695-933A-3DFA-CE9C87D405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7C98D-A08C-F1FE-8B5D-BF4693C84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143B10-3ED9-4160-88C7-1F6F9DDF8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1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5183-65EE-B12C-342D-5DAB4DA15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9715"/>
            <a:ext cx="9144000" cy="1127061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Climate –Water Nexus in Africa</a:t>
            </a:r>
            <a:br>
              <a:rPr lang="en-US" sz="5400" dirty="0"/>
            </a:br>
            <a:r>
              <a:rPr lang="en-US" sz="2200" dirty="0"/>
              <a:t>Drinking water, droughts and desertification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1A907A-9A88-5740-B06E-068AB75B2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120" y="2381663"/>
            <a:ext cx="9144000" cy="1655762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Current State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Trends/Predictions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Impact  (Social Economic Environmental)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Response Strategies</a:t>
            </a:r>
          </a:p>
        </p:txBody>
      </p:sp>
    </p:spTree>
    <p:extLst>
      <p:ext uri="{BB962C8B-B14F-4D97-AF65-F5344CB8AC3E}">
        <p14:creationId xmlns:p14="http://schemas.microsoft.com/office/powerpoint/2010/main" val="2467246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3BC93-E774-A264-7B87-332914A8E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B5AEC-0CF0-2BD2-D1FA-1F70FC63F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Recommendations/Response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D65E1-EEDC-1D85-DD2F-AA7101B90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2705"/>
            <a:ext cx="10515600" cy="435133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Water Governance</a:t>
            </a:r>
          </a:p>
          <a:p>
            <a:pPr lvl="1"/>
            <a:r>
              <a:rPr lang="en-US" dirty="0"/>
              <a:t>Sector reforms (Institutions, policies, laws)</a:t>
            </a:r>
          </a:p>
          <a:p>
            <a:pPr lvl="1"/>
            <a:r>
              <a:rPr lang="en-US" dirty="0"/>
              <a:t>Water pricing</a:t>
            </a:r>
          </a:p>
          <a:p>
            <a:pPr lvl="1"/>
            <a:r>
              <a:rPr lang="en-US" dirty="0"/>
              <a:t>Urban water (pollution &amp; treatment, infrastructure&amp; conveyance </a:t>
            </a:r>
            <a:r>
              <a:rPr lang="en-US" dirty="0" err="1"/>
              <a:t>e.g</a:t>
            </a:r>
            <a:r>
              <a:rPr lang="en-US" dirty="0"/>
              <a:t> leaks</a:t>
            </a:r>
          </a:p>
          <a:p>
            <a:r>
              <a:rPr lang="en-US" dirty="0"/>
              <a:t>Drought infrastructure</a:t>
            </a:r>
          </a:p>
          <a:p>
            <a:pPr lvl="1"/>
            <a:r>
              <a:rPr lang="en-US" dirty="0"/>
              <a:t>Water storage</a:t>
            </a:r>
          </a:p>
          <a:p>
            <a:pPr lvl="1"/>
            <a:r>
              <a:rPr lang="en-US" dirty="0"/>
              <a:t>Grain storage (losses)</a:t>
            </a:r>
          </a:p>
          <a:p>
            <a:pPr lvl="1"/>
            <a:r>
              <a:rPr lang="en-US" dirty="0"/>
              <a:t>Low cost-low maintenance sand dams </a:t>
            </a:r>
          </a:p>
          <a:p>
            <a:r>
              <a:rPr lang="en-US" dirty="0"/>
              <a:t>Runoff management</a:t>
            </a:r>
          </a:p>
          <a:p>
            <a:r>
              <a:rPr lang="en-US" dirty="0"/>
              <a:t>River basin management to curb siltation of rivers and lakes</a:t>
            </a:r>
          </a:p>
          <a:p>
            <a:r>
              <a:rPr lang="en-US" dirty="0"/>
              <a:t>EWS</a:t>
            </a:r>
          </a:p>
          <a:p>
            <a:r>
              <a:rPr lang="en-US" dirty="0"/>
              <a:t>AI, Tech and Innovation</a:t>
            </a:r>
          </a:p>
          <a:p>
            <a:r>
              <a:rPr lang="en-US" dirty="0"/>
              <a:t>Financing and Investment</a:t>
            </a:r>
          </a:p>
          <a:p>
            <a:r>
              <a:rPr lang="en-US" dirty="0"/>
              <a:t>Role of non state actors (Private sector, Civil Society)</a:t>
            </a:r>
          </a:p>
          <a:p>
            <a:r>
              <a:rPr lang="en-US" dirty="0"/>
              <a:t>Making the burden lighter for Women and Girls, IPLCs in Africa?</a:t>
            </a:r>
          </a:p>
          <a:p>
            <a:r>
              <a:rPr lang="en-US" dirty="0">
                <a:highlight>
                  <a:srgbClr val="FFFF00"/>
                </a:highlight>
              </a:rPr>
              <a:t>Role of SAIs??</a:t>
            </a:r>
          </a:p>
        </p:txBody>
      </p:sp>
    </p:spTree>
    <p:extLst>
      <p:ext uri="{BB962C8B-B14F-4D97-AF65-F5344CB8AC3E}">
        <p14:creationId xmlns:p14="http://schemas.microsoft.com/office/powerpoint/2010/main" val="1102486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F6F72-09F7-17B3-94E8-CDD58FE10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(Drinking Water)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769EB-2136-416E-3FC9-6526F9271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44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most populous continent after Asia 1.5 Bio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driest continent globally after Australia</a:t>
            </a:r>
          </a:p>
          <a:p>
            <a:r>
              <a:rPr lang="en-US" dirty="0">
                <a:solidFill>
                  <a:schemeClr val="accent4"/>
                </a:solidFill>
              </a:rPr>
              <a:t>Water emergency in Africa mainly climate-induced </a:t>
            </a:r>
            <a:r>
              <a:rPr lang="en-US" sz="2200" dirty="0"/>
              <a:t>(pollution, poor management, deforestation, limited water resources, conflict)</a:t>
            </a:r>
          </a:p>
          <a:p>
            <a:r>
              <a:rPr lang="en-US" b="1" dirty="0"/>
              <a:t>1 in 3 </a:t>
            </a:r>
            <a:r>
              <a:rPr lang="en-US" dirty="0"/>
              <a:t>Africans  affected by water scarcity. According to the 2022 </a:t>
            </a:r>
            <a:r>
              <a:rPr lang="en-US" b="1" dirty="0"/>
              <a:t>411 million </a:t>
            </a:r>
            <a:r>
              <a:rPr lang="en-US" dirty="0"/>
              <a:t>people in Africa still lack basic drinking water service, 779 million lack access to basic sanitation services, and 839 million lack access to basic hygiene (WHO/UNICEF JMP 2022 report), </a:t>
            </a:r>
          </a:p>
          <a:p>
            <a:r>
              <a:rPr lang="en-US" dirty="0"/>
              <a:t>Currently about  </a:t>
            </a:r>
            <a:r>
              <a:rPr lang="en-US" b="1" dirty="0"/>
              <a:t>42% </a:t>
            </a:r>
            <a:r>
              <a:rPr lang="en-US" dirty="0"/>
              <a:t>of the population in the </a:t>
            </a:r>
            <a:r>
              <a:rPr lang="en-US" b="1" dirty="0"/>
              <a:t>African Great Lakes </a:t>
            </a:r>
            <a:r>
              <a:rPr lang="en-US" dirty="0"/>
              <a:t>region does not have access to basic </a:t>
            </a:r>
            <a:r>
              <a:rPr lang="en-US" b="1" dirty="0"/>
              <a:t>drinking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318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xcessive fluoride in drinking water can affect human health ...">
            <a:extLst>
              <a:ext uri="{FF2B5EF4-FFF2-40B4-BE49-F238E27FC236}">
                <a16:creationId xmlns:a16="http://schemas.microsoft.com/office/drawing/2014/main" id="{5DD01536-70A1-CCFC-E8A9-353F8A4C6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786"/>
          <a:stretch>
            <a:fillRect/>
          </a:stretch>
        </p:blipFill>
        <p:spPr bwMode="auto"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group of children carrying water&#10;&#10;AI-generated content may be incorrect.">
            <a:extLst>
              <a:ext uri="{FF2B5EF4-FFF2-40B4-BE49-F238E27FC236}">
                <a16:creationId xmlns:a16="http://schemas.microsoft.com/office/drawing/2014/main" id="{F024B375-9A86-27C9-CC47-627AD5D19D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8993" b="4"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3" name="Picture 2" descr="A person carrying yellow containers on her head&#10;&#10;AI-generated content may be incorrect.">
            <a:extLst>
              <a:ext uri="{FF2B5EF4-FFF2-40B4-BE49-F238E27FC236}">
                <a16:creationId xmlns:a16="http://schemas.microsoft.com/office/drawing/2014/main" id="{64C08B6B-C228-816B-A79C-C5D1236D11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760" r="12760" b="-1"/>
          <a:stretch>
            <a:fillRect/>
          </a:stretch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2" name="Picture 1" descr="A puddle of water in the dirt&#10;&#10;AI-generated content may be incorrect.">
            <a:extLst>
              <a:ext uri="{FF2B5EF4-FFF2-40B4-BE49-F238E27FC236}">
                <a16:creationId xmlns:a16="http://schemas.microsoft.com/office/drawing/2014/main" id="{421A23E8-B448-4C6B-D2FC-5D87989EB53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" b="2008"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5" name="Picture 4" descr="A person standing next to buckets of water&#10;&#10;AI-generated content may be incorrect.">
            <a:extLst>
              <a:ext uri="{FF2B5EF4-FFF2-40B4-BE49-F238E27FC236}">
                <a16:creationId xmlns:a16="http://schemas.microsoft.com/office/drawing/2014/main" id="{3A41F9C7-4E57-E87A-8989-7F4B1552892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188" r="17952" b="-3"/>
          <a:stretch>
            <a:fillRect/>
          </a:stretch>
        </p:blipFill>
        <p:spPr>
          <a:xfrm>
            <a:off x="8646161" y="4069976"/>
            <a:ext cx="3545840" cy="27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7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A194D-66D3-CAC9-26D8-9B647EC5F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1C576-203D-70F9-088E-20EA92003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(drought &amp; desertification)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377E1-ECBD-9C37-C400-8C8980801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270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2/3 of Africa are ASALs,5.52/7.78 billion in 186 countries face water insecurity of which 1.34 billion are Africans, despite Africa possessing 9% of global freshwater resources</a:t>
            </a:r>
          </a:p>
        </p:txBody>
      </p:sp>
    </p:spTree>
    <p:extLst>
      <p:ext uri="{BB962C8B-B14F-4D97-AF65-F5344CB8AC3E}">
        <p14:creationId xmlns:p14="http://schemas.microsoft.com/office/powerpoint/2010/main" val="1652476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29A3BA9-363E-4C3D-D422-C605CCB96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175638"/>
              </p:ext>
            </p:extLst>
          </p:nvPr>
        </p:nvGraphicFramePr>
        <p:xfrm>
          <a:off x="1184370" y="643467"/>
          <a:ext cx="9823260" cy="5643241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4745484">
                  <a:extLst>
                    <a:ext uri="{9D8B030D-6E8A-4147-A177-3AD203B41FA5}">
                      <a16:colId xmlns:a16="http://schemas.microsoft.com/office/drawing/2014/main" val="2504602199"/>
                    </a:ext>
                  </a:extLst>
                </a:gridCol>
                <a:gridCol w="5077776">
                  <a:extLst>
                    <a:ext uri="{9D8B030D-6E8A-4147-A177-3AD203B41FA5}">
                      <a16:colId xmlns:a16="http://schemas.microsoft.com/office/drawing/2014/main" val="299517368"/>
                    </a:ext>
                  </a:extLst>
                </a:gridCol>
              </a:tblGrid>
              <a:tr h="40316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Worst droughts in Africa (severity, human impact, duration)</a:t>
                      </a:r>
                      <a:endParaRPr lang="en-US" sz="18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51596" marT="20638" marB="154788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394119"/>
                  </a:ext>
                </a:extLst>
              </a:tr>
              <a:tr h="4031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cap="none" spc="0">
                          <a:solidFill>
                            <a:schemeClr val="tx1"/>
                          </a:solidFill>
                          <a:effectLst/>
                        </a:rPr>
                        <a:t>Drought Phenomenon</a:t>
                      </a:r>
                      <a:endParaRPr lang="en-US" sz="11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51596" marT="20638" marB="1547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cap="none" spc="0">
                          <a:solidFill>
                            <a:schemeClr val="tx1"/>
                          </a:solidFill>
                          <a:effectLst/>
                        </a:rPr>
                        <a:t>Countries Affected</a:t>
                      </a:r>
                      <a:endParaRPr lang="en-US" sz="11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51596" marT="20638" marB="1547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1105574"/>
                  </a:ext>
                </a:extLst>
              </a:tr>
              <a:tr h="11111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cap="none" spc="0">
                          <a:solidFill>
                            <a:schemeClr val="tx1"/>
                          </a:solidFill>
                          <a:effectLst/>
                        </a:rPr>
                        <a:t>Sahel drought 1968-1974</a:t>
                      </a:r>
                      <a:endParaRPr lang="en-US" sz="11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51596" marT="20638" marB="1547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cap="none" spc="0">
                          <a:solidFill>
                            <a:schemeClr val="tx1"/>
                          </a:solidFill>
                          <a:effectLst/>
                        </a:rPr>
                        <a:t>Senegal, Mauritania, Mali, Burkina Faso, Niger, Nigeria, Chad, and Sudan.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cap="none" spc="0">
                          <a:solidFill>
                            <a:schemeClr val="tx1"/>
                          </a:solidFill>
                          <a:effectLst/>
                        </a:rPr>
                        <a:t>IMPACT: deadliest droughts in modern African history, it caused widespread famine and the deaths of over 100,000 people. Millions were displaced due to crop failures and livestock deaths</a:t>
                      </a:r>
                      <a:endParaRPr lang="en-US" sz="11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51596" marT="20638" marB="1547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099950"/>
                  </a:ext>
                </a:extLst>
              </a:tr>
              <a:tr h="9133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cap="none" spc="0">
                          <a:solidFill>
                            <a:schemeClr val="tx1"/>
                          </a:solidFill>
                          <a:effectLst/>
                        </a:rPr>
                        <a:t>Ethiopia drought 1983-1985</a:t>
                      </a:r>
                      <a:endParaRPr lang="en-US" sz="11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51596" marT="20638" marB="1547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Ethiopia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IMPACT: catastrophic famine that killed an estimated 400,000 to 1 million people. It gained global attention and led to international relief effort</a:t>
                      </a:r>
                      <a:endParaRPr lang="en-US" sz="110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51596" marT="20638" marB="1547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8355789"/>
                  </a:ext>
                </a:extLst>
              </a:tr>
              <a:tr h="11111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Eastern Africa</a:t>
                      </a:r>
                      <a:endParaRPr lang="en-US" sz="1100" b="1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51596" marT="20638" marB="1547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cap="none" spc="0">
                          <a:solidFill>
                            <a:schemeClr val="tx1"/>
                          </a:solidFill>
                          <a:effectLst/>
                        </a:rPr>
                        <a:t>Somalia, Ethiopia, Kenya, and Djibouti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cap="none" spc="0">
                          <a:solidFill>
                            <a:schemeClr val="tx1"/>
                          </a:solidFill>
                          <a:effectLst/>
                        </a:rPr>
                        <a:t>IMPACT:  Over 13 million people were affected. Somalia was hit hardest, with famine declared in several regions. The crisis was worsened by conflict and displacement</a:t>
                      </a:r>
                      <a:endParaRPr lang="en-US" sz="11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51596" marT="20638" marB="1547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093315"/>
                  </a:ext>
                </a:extLst>
              </a:tr>
              <a:tr h="7156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cap="none" spc="0">
                          <a:solidFill>
                            <a:schemeClr val="tx1"/>
                          </a:solidFill>
                          <a:effectLst/>
                        </a:rPr>
                        <a:t>Southern Africa 2018-2021 </a:t>
                      </a:r>
                      <a:endParaRPr lang="en-US" sz="11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51596" marT="20638" marB="1547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cap="none" spc="0">
                          <a:solidFill>
                            <a:schemeClr val="tx1"/>
                          </a:solidFill>
                          <a:effectLst/>
                        </a:rPr>
                        <a:t>Zambia, Zimbabwe, Mozambique &amp; others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cap="none" spc="0">
                          <a:solidFill>
                            <a:schemeClr val="tx1"/>
                          </a:solidFill>
                          <a:effectLst/>
                        </a:rPr>
                        <a:t>IMPACT: food &amp; water scarcity</a:t>
                      </a:r>
                      <a:endParaRPr lang="en-US" sz="1100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51596" marT="20638" marB="1547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36662"/>
                  </a:ext>
                </a:extLst>
              </a:tr>
              <a:tr h="9133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cap="none" spc="0">
                          <a:solidFill>
                            <a:schemeClr val="tx1"/>
                          </a:solidFill>
                          <a:effectLst/>
                        </a:rPr>
                        <a:t>Horn of Africa 2022-2023</a:t>
                      </a:r>
                      <a:endParaRPr lang="en-US" sz="1100" b="1" kern="1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51596" marT="20638" marB="1547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Somalia, Ethiopia, Kenya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IMPACT: worst drought in 40 years, with five consecutive failed rainy seasons. Over 23 million people faced severe hunger, and millions were displaced</a:t>
                      </a:r>
                      <a:endParaRPr lang="en-US" sz="1100" kern="1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51596" marT="20638" marB="1547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830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949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FC522-0E65-5A02-8EE8-B12FE4A24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F1F6F-3152-DA56-F1DB-3663D658D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Droughts are projected to worsen in sub-Saharan Africa due to climate change, further threatening agricultural production and food security</a:t>
            </a:r>
            <a:r>
              <a:rPr lang="en-US" u="sng" dirty="0"/>
              <a:t>. </a:t>
            </a:r>
            <a:endParaRPr lang="en-US" dirty="0"/>
          </a:p>
          <a:p>
            <a:r>
              <a:rPr lang="en-US" dirty="0"/>
              <a:t>Reduced river flows are expected to persist, affecting agriculture, ecosystems, and hydropower </a:t>
            </a:r>
          </a:p>
        </p:txBody>
      </p:sp>
    </p:spTree>
    <p:extLst>
      <p:ext uri="{BB962C8B-B14F-4D97-AF65-F5344CB8AC3E}">
        <p14:creationId xmlns:p14="http://schemas.microsoft.com/office/powerpoint/2010/main" val="3468686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99CD6-80A0-8D0F-D9BC-809ED33C1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FC3BA70-6C09-917C-168A-A7355AD9FE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630327"/>
              </p:ext>
            </p:extLst>
          </p:nvPr>
        </p:nvGraphicFramePr>
        <p:xfrm>
          <a:off x="838200" y="1825625"/>
          <a:ext cx="10515600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5664">
                  <a:extLst>
                    <a:ext uri="{9D8B030D-6E8A-4147-A177-3AD203B41FA5}">
                      <a16:colId xmlns:a16="http://schemas.microsoft.com/office/drawing/2014/main" val="2944788625"/>
                    </a:ext>
                  </a:extLst>
                </a:gridCol>
                <a:gridCol w="7869936">
                  <a:extLst>
                    <a:ext uri="{9D8B030D-6E8A-4147-A177-3AD203B41FA5}">
                      <a16:colId xmlns:a16="http://schemas.microsoft.com/office/drawing/2014/main" val="24551644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81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Food and water insecurity</a:t>
                      </a:r>
                    </a:p>
                    <a:p>
                      <a:r>
                        <a:rPr lang="en-US" dirty="0"/>
                        <a:t>Health (Malnutrition, water borne diseases e.g. cholera, typhoid, drought and meningitis)</a:t>
                      </a:r>
                    </a:p>
                    <a:p>
                      <a:r>
                        <a:rPr lang="en-US" dirty="0"/>
                        <a:t>Displacement &amp; family disintegration</a:t>
                      </a:r>
                    </a:p>
                    <a:p>
                      <a:r>
                        <a:rPr lang="en-US" dirty="0"/>
                        <a:t>Gender Aspects: Gender based violence, burden on women &amp; girls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277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Economic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Energy : Hydropower generation e.g. Zambia/Zimbabwe Lake Kariba</a:t>
                      </a:r>
                    </a:p>
                    <a:p>
                      <a:r>
                        <a:rPr lang="en-US" dirty="0"/>
                        <a:t>Industry:  (agric. raw materials – leather, oils for Agricultural Commodity dependent economies)</a:t>
                      </a:r>
                    </a:p>
                    <a:p>
                      <a:r>
                        <a:rPr lang="en-US" dirty="0"/>
                        <a:t>GDP and Rainfall correlation – primary sectors</a:t>
                      </a:r>
                    </a:p>
                    <a:p>
                      <a:r>
                        <a:rPr lang="en-US" dirty="0"/>
                        <a:t>Rise in prices of food, water…..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644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Environmental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Pressure on groundwater resources (quality, impact on water table), vegetation stress e.g. Zambezi Valley, North Africa</a:t>
                      </a:r>
                    </a:p>
                    <a:p>
                      <a:r>
                        <a:rPr lang="en-US" dirty="0"/>
                        <a:t>Soil degradation including salinization </a:t>
                      </a:r>
                    </a:p>
                    <a:p>
                      <a:r>
                        <a:rPr lang="en-US" dirty="0"/>
                        <a:t>Pollution </a:t>
                      </a:r>
                    </a:p>
                    <a:p>
                      <a:r>
                        <a:rPr lang="en-US" dirty="0"/>
                        <a:t>Air quality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023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798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1AEE2-C857-D18A-42BF-7821288BC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Africa Climate Summit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085F0-E362-016E-2A7E-81AD86A73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Africa Climate Summit (ACS2 in Sept 2025)</a:t>
            </a:r>
          </a:p>
          <a:p>
            <a:r>
              <a:rPr lang="en-US" b="1" dirty="0"/>
              <a:t>Recognized Water Crisis in Africa</a:t>
            </a:r>
          </a:p>
          <a:p>
            <a:r>
              <a:rPr lang="en-US" dirty="0"/>
              <a:t>Climate change is intensifying Africa’s water crisis, disrupting the water cycle and threatening biodiversity, agriculture, and livelihoods.</a:t>
            </a:r>
          </a:p>
          <a:p>
            <a:r>
              <a:rPr lang="en-US" dirty="0"/>
              <a:t>Over 36 million people have been affected by prolonged droughts in the past 50 years</a:t>
            </a:r>
          </a:p>
          <a:p>
            <a:r>
              <a:rPr lang="en-US" b="1" dirty="0"/>
              <a:t>Financing and investment </a:t>
            </a:r>
          </a:p>
          <a:p>
            <a:r>
              <a:rPr lang="en-US" dirty="0"/>
              <a:t>Called for scaled up climate –resilient water </a:t>
            </a:r>
            <a:r>
              <a:rPr lang="en-US" dirty="0" err="1"/>
              <a:t>investmest</a:t>
            </a:r>
            <a:endParaRPr lang="en-US" dirty="0"/>
          </a:p>
          <a:p>
            <a:r>
              <a:rPr lang="en-US" dirty="0"/>
              <a:t>Africa Water Investment Program (AIP)</a:t>
            </a:r>
          </a:p>
          <a:p>
            <a:pPr lvl="1"/>
            <a:r>
              <a:rPr lang="en-US" dirty="0"/>
              <a:t>The AIP aims to mobilize $30 billion annually by 2030 to close the water investment gap. It promotes cross-sectoral collaboration and efficient use of resources to address both adaptation and mitigation need</a:t>
            </a:r>
          </a:p>
          <a:p>
            <a:pPr lvl="1"/>
            <a:r>
              <a:rPr lang="en-US" dirty="0"/>
              <a:t>AU-AIP Water Investment Summit in the Context of South Africa's G20 Presidency in August 2025 in Cape Town- role of AFROSAI/INTOSAI</a:t>
            </a:r>
          </a:p>
          <a:p>
            <a:r>
              <a:rPr lang="en-US" b="1" dirty="0"/>
              <a:t>Policy and Strategic Commitments</a:t>
            </a:r>
          </a:p>
          <a:p>
            <a:pPr lvl="1"/>
            <a:r>
              <a:rPr lang="en-US" dirty="0"/>
              <a:t>The summit reaffirmed the </a:t>
            </a:r>
            <a:r>
              <a:rPr lang="en-US" b="1" dirty="0"/>
              <a:t>Sharm el-Sheikh Declaration (2008)</a:t>
            </a:r>
            <a:r>
              <a:rPr lang="en-US" dirty="0"/>
              <a:t> and the </a:t>
            </a:r>
            <a:r>
              <a:rPr lang="en-US" b="1" dirty="0"/>
              <a:t>AU Climate Change and Resilient Development Strategy (2022–2032)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Leaders committed to integrating water into national climate strategies and development plans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78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6BD7C-4AF4-A470-C153-D1D501F49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BEA5D-17F7-1E7D-F7DE-64EA670CC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1923"/>
          </a:xfrm>
        </p:spPr>
        <p:txBody>
          <a:bodyPr>
            <a:normAutofit/>
          </a:bodyPr>
          <a:lstStyle/>
          <a:p>
            <a:r>
              <a:rPr lang="en-US" dirty="0"/>
              <a:t>Africa Water Forum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DC9A9-22B0-2D1F-FBAF-E5AF5D60F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3rd Pan-African Implementation and Partnership Conference on Water (PANAFCON-3), held from May 27–29, 2025, in Lusaka, Zambia. </a:t>
            </a:r>
          </a:p>
          <a:p>
            <a:r>
              <a:rPr lang="en-US" b="1" i="1" dirty="0"/>
              <a:t>Strategy Development for 2026–2030</a:t>
            </a:r>
          </a:p>
          <a:p>
            <a:pPr lvl="1"/>
            <a:r>
              <a:rPr lang="en-US" dirty="0"/>
              <a:t>The </a:t>
            </a:r>
            <a:r>
              <a:rPr lang="en-US" b="1" dirty="0"/>
              <a:t>African Water Facility (AWF)</a:t>
            </a:r>
            <a:r>
              <a:rPr lang="en-US" dirty="0"/>
              <a:t> led consultations for its upcoming </a:t>
            </a:r>
            <a:r>
              <a:rPr lang="en-US" b="1" dirty="0"/>
              <a:t>2026–2030 strategy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Focus areas include:</a:t>
            </a:r>
          </a:p>
          <a:p>
            <a:pPr lvl="2"/>
            <a:r>
              <a:rPr lang="en-US" dirty="0"/>
              <a:t>Scaling up </a:t>
            </a:r>
            <a:r>
              <a:rPr lang="en-US" b="1" dirty="0"/>
              <a:t>climate-resilient water infrastructure</a:t>
            </a:r>
            <a:endParaRPr lang="en-US" dirty="0"/>
          </a:p>
          <a:p>
            <a:pPr lvl="2"/>
            <a:r>
              <a:rPr lang="en-US" dirty="0"/>
              <a:t>Mobilizing </a:t>
            </a:r>
            <a:r>
              <a:rPr lang="en-US" b="1" dirty="0"/>
              <a:t>increased financing</a:t>
            </a:r>
            <a:endParaRPr lang="en-US" dirty="0"/>
          </a:p>
          <a:p>
            <a:pPr lvl="2"/>
            <a:r>
              <a:rPr lang="en-US" dirty="0"/>
              <a:t>Supporting </a:t>
            </a:r>
            <a:r>
              <a:rPr lang="en-US" b="1" dirty="0"/>
              <a:t>innovation</a:t>
            </a:r>
            <a:r>
              <a:rPr lang="en-US" dirty="0"/>
              <a:t> and </a:t>
            </a:r>
            <a:r>
              <a:rPr lang="en-US" b="1" dirty="0"/>
              <a:t>project readiness</a:t>
            </a:r>
            <a:endParaRPr lang="en-US" dirty="0"/>
          </a:p>
          <a:p>
            <a:r>
              <a:rPr lang="en-US" b="1" i="1" dirty="0"/>
              <a:t>Post-2025 Africa Water Vision</a:t>
            </a:r>
          </a:p>
          <a:p>
            <a:pPr lvl="1"/>
            <a:r>
              <a:rPr lang="en-US" dirty="0"/>
              <a:t>Discussions aimed to shape a </a:t>
            </a:r>
            <a:r>
              <a:rPr lang="en-US" b="1" dirty="0"/>
              <a:t>new continental water policy</a:t>
            </a:r>
            <a:r>
              <a:rPr lang="en-US" dirty="0"/>
              <a:t> aligned with </a:t>
            </a:r>
            <a:r>
              <a:rPr lang="en-US" b="1" dirty="0"/>
              <a:t>Agenda 2063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Water was framed as a </a:t>
            </a:r>
            <a:r>
              <a:rPr lang="en-US" b="1" dirty="0"/>
              <a:t>strategic economic and security asset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758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867</Words>
  <Application>Microsoft Office PowerPoint</Application>
  <PresentationFormat>Laajakuva</PresentationFormat>
  <Paragraphs>91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Climate –Water Nexus in Africa Drinking water, droughts and desertification</vt:lpstr>
      <vt:lpstr>Status (Drinking Water)</vt:lpstr>
      <vt:lpstr>PowerPoint-esitys</vt:lpstr>
      <vt:lpstr>Status (drought &amp; desertification)</vt:lpstr>
      <vt:lpstr>PowerPoint-esitys</vt:lpstr>
      <vt:lpstr>Trends</vt:lpstr>
      <vt:lpstr>Impact</vt:lpstr>
      <vt:lpstr>Africa Climate Summit</vt:lpstr>
      <vt:lpstr>Africa Water Forum </vt:lpstr>
      <vt:lpstr>Recommendations/Response Measures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Daisy Mukarakate</dc:creator>
  <cp:lastModifiedBy>Virkola Nella (VTV)</cp:lastModifiedBy>
  <cp:revision>5</cp:revision>
  <dcterms:created xsi:type="dcterms:W3CDTF">2025-07-01T08:06:55Z</dcterms:created>
  <dcterms:modified xsi:type="dcterms:W3CDTF">2025-07-01T13:25:23Z</dcterms:modified>
</cp:coreProperties>
</file>